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FF"/>
    <a:srgbClr val="FFCC66"/>
    <a:srgbClr val="CCFF99"/>
    <a:srgbClr val="FFCCFF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8" autoAdjust="0"/>
    <p:restoredTop sz="94660"/>
  </p:normalViewPr>
  <p:slideViewPr>
    <p:cSldViewPr>
      <p:cViewPr varScale="1">
        <p:scale>
          <a:sx n="65" d="100"/>
          <a:sy n="65" d="100"/>
        </p:scale>
        <p:origin x="-16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5AA5-5884-4DDA-BA20-80B304A9CD4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0943-5491-40AB-863A-2508939E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8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5AA5-5884-4DDA-BA20-80B304A9CD4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0943-5491-40AB-863A-2508939E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3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5AA5-5884-4DDA-BA20-80B304A9CD4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0943-5491-40AB-863A-2508939E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1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5AA5-5884-4DDA-BA20-80B304A9CD4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0943-5491-40AB-863A-2508939E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8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5AA5-5884-4DDA-BA20-80B304A9CD4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0943-5491-40AB-863A-2508939E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8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5AA5-5884-4DDA-BA20-80B304A9CD4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0943-5491-40AB-863A-2508939E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0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5AA5-5884-4DDA-BA20-80B304A9CD4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0943-5491-40AB-863A-2508939E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2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5AA5-5884-4DDA-BA20-80B304A9CD4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0943-5491-40AB-863A-2508939E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5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5AA5-5884-4DDA-BA20-80B304A9CD4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0943-5491-40AB-863A-2508939E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5AA5-5884-4DDA-BA20-80B304A9CD4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0943-5491-40AB-863A-2508939E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2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5AA5-5884-4DDA-BA20-80B304A9CD4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0943-5491-40AB-863A-2508939E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4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65AA5-5884-4DDA-BA20-80B304A9CD4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50943-5491-40AB-863A-2508939E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8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6000" b="1" i="1" dirty="0">
                <a:solidFill>
                  <a:srgbClr val="FF0000"/>
                </a:solidFill>
                <a:latin typeface="Comic Sans MS" pitchFamily="66" charset="0"/>
              </a:rPr>
              <a:t> Les </a:t>
            </a:r>
            <a:r>
              <a:rPr lang="en-US" sz="6000" b="1" i="1" dirty="0" err="1">
                <a:solidFill>
                  <a:srgbClr val="FF0000"/>
                </a:solidFill>
                <a:latin typeface="Comic Sans MS" pitchFamily="66" charset="0"/>
              </a:rPr>
              <a:t>prépositions</a:t>
            </a:r>
            <a:r>
              <a:rPr lang="en-US" sz="6000" b="1" i="1" dirty="0">
                <a:solidFill>
                  <a:srgbClr val="FF0000"/>
                </a:solidFill>
                <a:latin typeface="Comic Sans MS" pitchFamily="66" charset="0"/>
              </a:rPr>
              <a:t> de </a:t>
            </a:r>
            <a:r>
              <a:rPr lang="en-US" sz="60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6000" b="1" i="1" dirty="0" smtClean="0">
                <a:solidFill>
                  <a:srgbClr val="FF0000"/>
                </a:solidFill>
                <a:latin typeface="Comic Sans MS" pitchFamily="66" charset="0"/>
              </a:rPr>
              <a:t>lieu</a:t>
            </a:r>
            <a:endParaRPr lang="en-US" sz="60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9759" y="4244147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Comic Sans MS" pitchFamily="66" charset="0"/>
              </a:rPr>
              <a:t>PREDLOZI  ZA MESTO</a:t>
            </a:r>
            <a:endParaRPr lang="en-US" sz="24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443249"/>
            <a:ext cx="3747491" cy="249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7578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rgbClr val="FFFF66"/>
            </a:gs>
            <a:gs pos="100000">
              <a:srgbClr val="FFFF6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paration 2"/>
          <p:cNvSpPr/>
          <p:nvPr/>
        </p:nvSpPr>
        <p:spPr>
          <a:xfrm>
            <a:off x="-15698" y="1045203"/>
            <a:ext cx="4804726" cy="3960440"/>
          </a:xfrm>
          <a:prstGeom prst="flowChartPreparation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2643" y="2148260"/>
            <a:ext cx="39594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  <a:latin typeface="Comic Sans MS" pitchFamily="66" charset="0"/>
              </a:rPr>
              <a:t>2.Kojim </a:t>
            </a:r>
            <a:r>
              <a:rPr lang="en-US" sz="3600" i="1" dirty="0" err="1" smtClean="0">
                <a:solidFill>
                  <a:srgbClr val="FFFF00"/>
                </a:solidFill>
                <a:latin typeface="Comic Sans MS" pitchFamily="66" charset="0"/>
              </a:rPr>
              <a:t>jezikom</a:t>
            </a:r>
            <a:r>
              <a:rPr lang="en-US" sz="3600" i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600" i="1" dirty="0" err="1" smtClean="0">
                <a:solidFill>
                  <a:srgbClr val="FFFF00"/>
                </a:solidFill>
                <a:latin typeface="Comic Sans MS" pitchFamily="66" charset="0"/>
              </a:rPr>
              <a:t>govore</a:t>
            </a:r>
            <a:r>
              <a:rPr lang="en-US" sz="3600" i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600" i="1" dirty="0" err="1" smtClean="0">
                <a:solidFill>
                  <a:srgbClr val="FFFF00"/>
                </a:solidFill>
                <a:latin typeface="Comic Sans MS" pitchFamily="66" charset="0"/>
              </a:rPr>
              <a:t>ponu</a:t>
            </a:r>
            <a:r>
              <a:rPr lang="sr-Latn-RS" sz="3600" i="1" dirty="0" smtClean="0">
                <a:solidFill>
                  <a:srgbClr val="FFFF00"/>
                </a:solidFill>
                <a:latin typeface="Comic Sans MS" pitchFamily="66" charset="0"/>
              </a:rPr>
              <a:t>đene države</a:t>
            </a:r>
            <a:r>
              <a:rPr lang="en-US" sz="3600" i="1" dirty="0" smtClean="0">
                <a:solidFill>
                  <a:srgbClr val="FFFF00"/>
                </a:solidFill>
                <a:latin typeface="Comic Sans MS" pitchFamily="66" charset="0"/>
              </a:rPr>
              <a:t>?</a:t>
            </a:r>
            <a:endParaRPr lang="en-US" sz="3600" i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9028" y="888292"/>
            <a:ext cx="47221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Au Portugal</a:t>
            </a:r>
            <a:r>
              <a:rPr lang="sr-Latn-RS" sz="3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…………</a:t>
            </a:r>
          </a:p>
          <a:p>
            <a:pPr marL="514350" indent="-514350">
              <a:buFont typeface="+mj-lt"/>
              <a:buAutoNum type="arabicParenR"/>
            </a:pPr>
            <a:endParaRPr lang="en-US" sz="3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Au </a:t>
            </a:r>
            <a:r>
              <a:rPr lang="en-US" sz="3200" dirty="0" err="1" smtClean="0">
                <a:solidFill>
                  <a:srgbClr val="002060"/>
                </a:solidFill>
                <a:latin typeface="Comic Sans MS" pitchFamily="66" charset="0"/>
              </a:rPr>
              <a:t>Japon</a:t>
            </a:r>
            <a:r>
              <a:rPr lang="sr-Latn-RS" sz="3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…………</a:t>
            </a:r>
            <a:r>
              <a:rPr lang="sr-Latn-RS" sz="32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en-US" sz="3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sz="3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En </a:t>
            </a:r>
            <a:r>
              <a:rPr lang="en-US" sz="3200" dirty="0" err="1" smtClean="0">
                <a:solidFill>
                  <a:srgbClr val="002060"/>
                </a:solidFill>
                <a:latin typeface="Comic Sans MS" pitchFamily="66" charset="0"/>
              </a:rPr>
              <a:t>Australie</a:t>
            </a:r>
            <a:r>
              <a:rPr lang="sr-Latn-RS" sz="3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………</a:t>
            </a:r>
          </a:p>
          <a:p>
            <a:pPr marL="514350" indent="-514350">
              <a:buFont typeface="+mj-lt"/>
              <a:buAutoNum type="arabicParenR"/>
            </a:pPr>
            <a:endParaRPr lang="en-US" sz="3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En </a:t>
            </a:r>
            <a:r>
              <a:rPr lang="en-US" sz="3200" dirty="0" err="1" smtClean="0">
                <a:solidFill>
                  <a:srgbClr val="002060"/>
                </a:solidFill>
                <a:latin typeface="Comic Sans MS" pitchFamily="66" charset="0"/>
              </a:rPr>
              <a:t>Italie</a:t>
            </a:r>
            <a:r>
              <a:rPr lang="sr-Latn-RS" sz="3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…………</a:t>
            </a:r>
          </a:p>
          <a:p>
            <a:pPr marL="514350" indent="-514350">
              <a:buFont typeface="+mj-lt"/>
              <a:buAutoNum type="arabicParenR"/>
            </a:pPr>
            <a:endParaRPr lang="en-US" sz="3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En </a:t>
            </a:r>
            <a:r>
              <a:rPr lang="en-US" sz="3200" dirty="0" err="1" smtClean="0">
                <a:solidFill>
                  <a:srgbClr val="002060"/>
                </a:solidFill>
                <a:latin typeface="Comic Sans MS" pitchFamily="66" charset="0"/>
              </a:rPr>
              <a:t>Espagne</a:t>
            </a:r>
            <a:r>
              <a:rPr lang="sr-Latn-RS" sz="3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………..</a:t>
            </a:r>
            <a:endParaRPr lang="en-US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1720" y="6093295"/>
            <a:ext cx="6898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Portugais</a:t>
            </a:r>
            <a:r>
              <a:rPr lang="en-US" sz="2400" b="1" i="1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japonais</a:t>
            </a:r>
            <a:r>
              <a:rPr lang="en-US" sz="2400" b="1" i="1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anglais</a:t>
            </a:r>
            <a:r>
              <a:rPr lang="en-US" sz="2400" b="1" i="1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italien</a:t>
            </a:r>
            <a:r>
              <a:rPr lang="en-US" sz="2400" b="1" i="1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espagnol</a:t>
            </a:r>
            <a:endParaRPr lang="en-U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2" y="6093295"/>
            <a:ext cx="203512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57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rgbClr val="FFFF00"/>
            </a:gs>
            <a:gs pos="100000">
              <a:srgbClr val="FFFF6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1628800"/>
          </a:xfrm>
        </p:spPr>
        <p:txBody>
          <a:bodyPr>
            <a:noAutofit/>
          </a:bodyPr>
          <a:lstStyle/>
          <a:p>
            <a:pPr algn="l"/>
            <a:r>
              <a:rPr lang="en-US" sz="3200" i="1" dirty="0" smtClean="0">
                <a:solidFill>
                  <a:srgbClr val="002060"/>
                </a:solidFill>
              </a:rPr>
              <a:t/>
            </a:r>
            <a:br>
              <a:rPr lang="en-US" sz="3200" i="1" dirty="0" smtClean="0">
                <a:solidFill>
                  <a:srgbClr val="002060"/>
                </a:solidFill>
              </a:rPr>
            </a:br>
            <a:r>
              <a:rPr lang="en-US" sz="3200" i="1" dirty="0">
                <a:solidFill>
                  <a:srgbClr val="002060"/>
                </a:solidFill>
              </a:rPr>
              <a:t/>
            </a:r>
            <a:br>
              <a:rPr lang="en-US" sz="3200" i="1" dirty="0">
                <a:solidFill>
                  <a:srgbClr val="002060"/>
                </a:solidFill>
              </a:rPr>
            </a:br>
            <a:endParaRPr lang="en-US" sz="3200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7975" y="764704"/>
            <a:ext cx="4824536" cy="2554545"/>
          </a:xfrm>
          <a:prstGeom prst="rect">
            <a:avLst/>
          </a:prstGeom>
          <a:noFill/>
          <a:ln w="3810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02060"/>
                </a:solidFill>
                <a:latin typeface="Comic Sans MS" pitchFamily="66" charset="0"/>
              </a:rPr>
              <a:t>Da bismo rekli na koje mesto idemo ili gde se nalazimo </a:t>
            </a:r>
            <a:r>
              <a:rPr lang="it-IT" sz="3200" dirty="0" smtClean="0">
                <a:solidFill>
                  <a:srgbClr val="002060"/>
                </a:solidFill>
                <a:latin typeface="Comic Sans MS" pitchFamily="66" charset="0"/>
              </a:rPr>
              <a:t>koristimo, </a:t>
            </a:r>
            <a:r>
              <a:rPr lang="it-IT" sz="3200" dirty="0" smtClean="0">
                <a:solidFill>
                  <a:srgbClr val="002060"/>
                </a:solidFill>
                <a:latin typeface="Comic Sans MS" pitchFamily="66" charset="0"/>
              </a:rPr>
              <a:t>sledece predloge:</a:t>
            </a:r>
            <a:br>
              <a:rPr lang="it-IT" sz="3200" dirty="0" smtClean="0">
                <a:solidFill>
                  <a:srgbClr val="002060"/>
                </a:solidFill>
                <a:latin typeface="Comic Sans MS" pitchFamily="66" charset="0"/>
              </a:rPr>
            </a:br>
            <a:endParaRPr lang="en-US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994" y="3501008"/>
            <a:ext cx="3816424" cy="3046988"/>
          </a:xfrm>
          <a:prstGeom prst="rect">
            <a:avLst/>
          </a:prstGeom>
          <a:solidFill>
            <a:srgbClr val="FFFF66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À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Au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Aux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En</a:t>
            </a:r>
            <a:endParaRPr lang="en-US" sz="3200" b="1" dirty="0">
              <a:solidFill>
                <a:srgbClr val="00206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À la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À l’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AutoShape 2" descr="data:image/jpeg;base64,/9j/4AAQSkZJRgABAQAAAQABAAD/2wCEAAkGBxQSERUUEhAVFhASFRQUFBgYFxYVGxgXFhcWFhYXFxwZHyghGBolHBYUITItJSotMC4uFx81RDMsOi0vLisBCgoKDg0OGhAQGi0kICQtLTAyNDQ0LCwuNi80Ny0vLy8sLDA0LzQsLzQsLCwsLDc0LDQsLCwsLSw3NDQrLCwsLP/AABEIALYAsAMBIgACEQEDEQH/xAAcAAEAAgMBAQEAAAAAAAAAAAAABQYBBAcCAwj/xABAEAACAgEDAgMFBAkCAwkAAAABAgADEQQSIQUxBhNBIlFhcYEjMlKhBxQkM0JicpGSgvAVY+EXNENTc4OisbP/xAAaAQEAAwEBAQAAAAAAAAAAAAAAAwQFAQIG/8QALBEAAgIBAgQEBQUAAAAAAAAAAAECAxEEEgUhMUETMoGxUXGh4fAUImGR0f/aAAwDAQACEQMRAD8A7jERAEREAREQBERAEREAREQBERAEREAREQBERAEREAREQBERAEREAREQBETBgAmZE5v+l3xW9KV6LSljrNVgZQ4ZEJCjaR2d2IA9wDH53rodVy6epdS6vqAii1lGAXxyRAN6IiAIiIAiIgCIiAIiIAiIgCIiAIiYzAMxK113x5oNIStuqQ2L3RPtHGODkLnb9cSB0X6V6rm+w6b1C2sEA2V0eYoz6naSYB0OeLnCqSxAUAkk+gHJM0Okdcp1O7y2IdMeZW6tXZXn7u+twGXODjI5xI79IepavpesdOGWizH1GD+RMApX6L9G3UNbqer3L7LWGvSA+gGVzz22rtX5mydYEivC/SBpNJRp1/8ACrVT8Wx7R/vmSkAzERAEREAREQBERAEREAREQBERAMGc18X+C+o63Usv/EtugbBC8qVHZkKJjzP9Rx249T0uYAgFH8M/ot0OkwWrN9owd1uCAf5UA2r+Z57mXdEAAAGAOABwBPU19Zra6VL22JXWO7OwRR8yTgQCL8T6J2QXUJnV0ENXjALqCC9JJwNrLkYJxnB4xmafjDqlDdK1VpYGltPavIwdxUqFIbBDhuMHkET7DxZU/wD3eu6/+aushD8rLNqH6Eyv9Q6LrNXcxJo09Beu0Zr82zfWQVLrvNZYEDkYPpniQy1FcXhyWTu1/AtC9RtCJWtYs1QrrNuW2JWzLyXbBPJDHABPHpkGQer0fXPvJq9B/QKLAP7sxP5zzq9F1NH+yvrapyXuZK0qt3YAAQWl1JwAMkjGOxklZ4xrpH7XRqNKPx2V7qx87KtyLn4kSSMlJZRzBV9R4n67pOdR0unU1judMXz/AGG9v/hxNjpf6YtE7bb67tPZ6h03D4/dyQPmBL9o9WlqB6rFethlWUhgR8COJrdW6Hp9SNuo09do/nUN+feegY6R17TaoE6bUVWgY3bGDFc5+8O69j3EkpCeHPCul0If9VpCG0guSWdjjsMsSQoycDtyZNwBERAEREAREQBERAEREARE8mAanVepV6es2WthBgdiSzE4VUUcsxJAAHJJEo2j6M92qOr1bu5wRTTZ5bCoN3JCjaHxgez7uST2+XTOup1DUWXhi6UNs0/B2IG3ZZT/ABXMoBJ/hV1Axlsz1dvIVVLOfuqvfHqT6KPif/ufL8X4jbKz9LQuff7FyqlKO+RsaffuJZht7BQM4+JY9z8hiSVTTVq6Va33rlr+CKGPyLPnP0UT6npdq5K6jJ9A9aFfrs2n8540nC9XBbpJHmVsOxuq08auhLEZLEV0cYZWAII+I9ZqKbjwKQD6lnwv+nAJb07gQ41Kjmuuz+hih+QD5B5/mE1oRvUfKRNxIdNNb04fsyedouS1IA86v3tSR+9H8re17ie0svTOoV6ipbaXD1OMqwPH/QyOq1ocHGQVOGVhtZT7mHp7/jILRWnS9USutW8jqCWvYMZVL6tvtr+Here17yAffPOk4hvu8GfXt9xOvCyi8iZmBMzXIhERAEREAREQBERAEREATV6letdVj2fu0R3f+lVJb8gZtGRfibp7anSX0IwDXVtWCew3DHPwgFA8Or5GnXeqoxBttVRtCMw3FQPQKMKAecKBL90LReXWCw+1sw1nwOOE+S9v7++c76PZvpo3MW81dPvLdz5hTfn4+006uJg8KqzbbbLzZwX9Z+1RiumDOJmIm8UDAEYmYgEL4g021fPQHfUCWx/HWOWUj1IHI+I+JkF1izZbpLQf3eqrUkeq3hqcfIs1Z+gl1dQQQex4P1nMtfqgKdDX3a3U6NE/9qxLCf8ACuYXEKdusosj1baf5/ZPW8wkmdOWZmBMzdIBEhtd1vbuFCi561DWAOoCAkgbjzydr8D8B7cZ2ukdUTUJuU4YcOhILIfccfkfWMHM88G/ERB0REQBERAEREATyZ6nzusCgljhVBJPuA5J/tAOadf0BpteoeyGDNUf5XYsNvp7Dtt+A2fiE6H0vXC6lLR2dQ2PcfUfQ5E5z1fqb6sK9tnlUACyutdisqsODdawOCVIyF2gZxkyR8L9bFBKWH9nsO4N6Vse5J/A2Qc+hyex4x9PfVDUzjF8pe5ozpnOiLa5x9iq/pH8X6u/XHp+idkVXWo7CVayxwCQX7qigjtg9/hI/rng/qfTaP1odQdvLwbAll2UB43e2xFgBPORJb9IvhLVU64dR0CGwllsZUG9ksUbdwT+NGXvjkc+/IifEPjPqPU6/wBTTQGvzDi0KtuX5Hsk2BRUnvzn5j12DNPloPFPWeqXLVp7wrqmW2YqQKMAvYeTkkjtxk8ASc8O+LeoaDqCaLqbeYtzIgY4Yq1mRWyOoG5C3skEZHfjnMLoOi9T6PqPOopTUKybbNhDrg4YqwDB1IIGDjBkr0Tp1+p1/wDxPq3l6dKdrV1kqCxXIrAQsSACc88sxGMRlHcM6n4i15qpO0jzbPs68/iYH2seoUZY/KQfhrQCy7zNv2OlTyac85c7fMbPqVCVrn37pB9X6+rv5tjgA+xUoO8qDzgBMlnbAJx7gPTM2vDw1eneo5avSWulXk3k2OS24h6+d1J4OQ7Nn3KRMmFq1Gq3Ye2KePhnuW51eHVzayzoSzW6npDbVZWHZDYjKHXGVJGNwz3myk9TWKhUtN1yquu2rUeVXqEylq1rtBAGA6A87SOR393pNToNdVuqS3SphK/MR8cAVsgO1iOCS/lMAckDceM83CzSIxDMill+6xUEj5E9pr6dv2q1c8eVQ2PizXgn6hF/xnc8sHnbzzk3xMxE4ehERAEREAREQBPLrng9vWeogFG6p+j9LMKHQ1LjatqO20AYABR13YHALZPHea2r8AaSurdqNZepycubti88BQrZXHYY5Jlz651AafT23EZFSM+PViBwo+ZwPrKve3khb7gttzlE35J22uwULWGyK68nGQewBJPeZ90qdPhKOW84RPGdku5StZ0NFwNPqbWAxtN9G1ccY2gbHI92FxNU9OsGd1NFgPfDFSfo4IP+UlbNb5tosNm7zRtq2La6uBzkMFIdzngDB2kcTe6aq2DcpDAnHHofUEdwR6g8iY+q1d0MuS5evua+njXt83P0InTdGLdtLp0P86iwj6JgD/Izb0PSq7d1dVJfUIStpIqr0tbYxkmkK1jd/YDbhjDbe5uXTOnA4JH+/wDeZH9FfZXtU8LbqQPpqLV/vxO6O6zbKyS5dvqVNS4ylhG74Y8J6bRkui79Q33rWA3f0p6IvwH1zNnr373Re79bXP0pvI/PE2E1QVSzMFVRliTgAfGRXiTqWKFPtJc7g6VSMOWQht7gj2Ewec9g3vIEu0XSc05FScOxcQZmUq/W2aOo3NqLH2Dc6MwtUoOThioYHGcEcZxwZcq7QyhgQVIyCCCCPeCOMTSo1Ndybg+hDKEo9T2ZC9Js83Vai0fcUV0qfxbCzE/Qu2COPa+E8dV6gXVlrDeXnYzLwbGOR5VJ9/GC/ZRnnIO2R6RovJqVPZyOW2jauT3Cj0UdgPcBLB5N2IiAIiIAiIgCIiAIiIBBeNtO9mg1C1DNvlFkHvZMOB9SuPrKcvVBqCq4B04IdQcHeWAdfmFVl+rfCdMYTl/V+k3U3Fa9NYdljWUiutmrsRiR5e5QRU2GI9vAyoOcdsriemlbFOHVZ+pa0s4RbU+hNdQ8QjS+yU2o1TvUwHsM6AlqyAMK3KkD1yfdI/UIfMo1IwLLStOrA4DFl+zsI/ErjGfVXPuEjfEGtruoNDbxallNpVq7EsqCuCXORxwGAIyCexM+Wi6kBjGsrdlYMu7yiAcEZcVspZgD8Me4nkYe2aqxJNPmmnn0/wBLUa1za9Oh0bp5wJWdNWK2tTP3NReTn/mML/7Yuny0fiNV9k3pY5PArAJ54wEQscd5nUak/rZRvvPStpHfayll9r0y6KSB7tOfjJtNa3Dwmu2e/YjnDEtzZMdI05uIttBCKc01n0/5tnvc+g/hHx7Rni7RN55uIZkatK12qz7MM5dSqgt7Zas5AP7vn0knRrCJ8dfrSR9RJ3LMXF9GcgnGamuxUKtQ2rZaQtgoXG9nR037TnYueAmRzk5OAAAM5v3QLgf1ivG8pZuIAG3FihlRc4G7A5Hvb3ESqabpDgKKyoqTCnFbWWqmDgqofFhU7f4TkHs2JdfDlWnSrGmsFiklnfeHZ3ONzOR/F292MAYHaXOHUyjJyWFHHTv8yPUzUsLubGi0bbvMtxvxhFH3a1/CvvJ9T68DsJIRE2CoIiIAiIgCIiAIiIAiIgGJjEh/EnXk0oQFl8y3d5YJ4woBdjjkgZXt3LAes5t1fxnqWPsaqwD+Raqx9MqzEfMzqi2WKNLZd5UWr9INKI1WpBbzKlZbVUFmOnJBezA/8tsMPmw5JE+Oi1VNFoe5UNN6rWx2hwtqZZHGATtdC3Pb7NfxSgW163VNuN9rtt8s7trAoTu2sABkZGeZ8qadRpjkIikAAMNxIx22hidv0leWkfjK2Lw8NP8AkurRz2+FJl9HUNOdVqbw6rpaUqUkLtA8lXsc9huyb1A+IxN3o2k/WdLbfuT9ce7zipOPKdFAr075yV+zIVv/AFHI7zlLX2Fi7bHdu+5cg+4sM4Pb8pM6frfB80m12OXNntKxwFHsfcGAAO2eJ2Gj22TsfNy9jsuH2NKMX0LxTqgygrnB9DjIwcFWx/EpyD8RNLzWvs2Vnaq8WWYBx/KmeC/5CQmi69WH9obaiOdi/cYfxhR6Y7gD0Bx3zbul1oEU1lTXyQwIKkdy27+5z85kX6d0zxj5HmyuUOUiwdO0iVIFQYHrk5J95YnkyLWpdc4spQLSORqhlXs5HFBXBKcfeb2SMYDA5Hw0dTdR5OR0wdh2Osx7/dpv/wBP6fv3FFAHA4HE0NLQ4x3S6mfOWWeoiJdIxERAEREAREQBERAE0eri7yj+r7PN9N/IH09ZvRAOSeO+karcmoZLrFTzUfGbCqt5bCxVX7qZrwQo9QccSm6S1SQ2QV+HI4n6LIlf6z4J0WqO6zTgWfjrZqX+prI3f6sieoy2l/S650ra1lFQ6H1qlEwcAyE8U9ZFoYVcEjCn2R7TEKAC3AOSMZ9Zcv8Asw02f3+o2+7NOf8ALy935yc6N4R0ul5qpyx4LWM1renq5OO3YYENo9y1tfNxTycyv6Clp2V0pp0rJO5QWuxnBa13xlc5IJwODtBkbq/D9ycqUsQ5KqGC2lRyTsYAHAKeqZySFndjpU9UXvnsO/v+c9Chfwrz34Hr3nlNoqV6iyt5i2fn2rQWNjFOo5JUfs9h5HcAjIJ+Rk50/wAKax0as1XJVdjzKy23cmeSyjgZGRyQxzyDO0hZnE7KTksMlt11tkdsiv8Ah/R6pD9taXU9wwRQBjI8tUGVHIHtHsvaWATIicKYiIgCIiAIiIAiIgCIiAIiIAmJmIAiIgCIiAIiIAiIgCIiAIiIAiIg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xQSERUUEhAVFhASFRQUFBgYFxYVGxgXFhcWFhYXFxwZHyghGBolHBYUITItJSotMC4uFx81RDMsOi0vLisBCgoKDg0OGhAQGi0kICQtLTAyNDQ0LCwuNi80Ny0vLy8sLDA0LzQsLzQsLCwsLDc0LDQsLCwsLSw3NDQrLCwsLP/AABEIALYAsAMBIgACEQEDEQH/xAAcAAEAAgMBAQEAAAAAAAAAAAAABQYBBAcCAwj/xABAEAACAgEDAgMFBAkCAwkAAAABAgADEQQSIQUxBhNBIlFhcYEjMlKhBxQkM0JicpGSgvAVY+EXNENTc4OisbP/xAAaAQEAAwEBAQAAAAAAAAAAAAAAAwQFAQIG/8QALBEAAgIBAgQEBQUAAAAAAAAAAAECAxEEEgUhMUETMoGxUXGh4fAUImGR0f/aAAwDAQACEQMRAD8A7jERAEREAREQBERAEREAREQBERAEREAREQBERAEREAREQBERAEREAREQBETBgAmZE5v+l3xW9KV6LSljrNVgZQ4ZEJCjaR2d2IA9wDH53rodVy6epdS6vqAii1lGAXxyRAN6IiAIiIAiIgCIiAIiIAiIgCIiAIiYzAMxK113x5oNIStuqQ2L3RPtHGODkLnb9cSB0X6V6rm+w6b1C2sEA2V0eYoz6naSYB0OeLnCqSxAUAkk+gHJM0Okdcp1O7y2IdMeZW6tXZXn7u+twGXODjI5xI79IepavpesdOGWizH1GD+RMApX6L9G3UNbqer3L7LWGvSA+gGVzz22rtX5mydYEivC/SBpNJRp1/8ACrVT8Wx7R/vmSkAzERAEREAREQBERAEREAREQBERAMGc18X+C+o63Usv/EtugbBC8qVHZkKJjzP9Rx249T0uYAgFH8M/ot0OkwWrN9owd1uCAf5UA2r+Z57mXdEAAAGAOABwBPU19Zra6VL22JXWO7OwRR8yTgQCL8T6J2QXUJnV0ENXjALqCC9JJwNrLkYJxnB4xmafjDqlDdK1VpYGltPavIwdxUqFIbBDhuMHkET7DxZU/wD3eu6/+aushD8rLNqH6Eyv9Q6LrNXcxJo09Beu0Zr82zfWQVLrvNZYEDkYPpniQy1FcXhyWTu1/AtC9RtCJWtYs1QrrNuW2JWzLyXbBPJDHABPHpkGQer0fXPvJq9B/QKLAP7sxP5zzq9F1NH+yvrapyXuZK0qt3YAAQWl1JwAMkjGOxklZ4xrpH7XRqNKPx2V7qx87KtyLn4kSSMlJZRzBV9R4n67pOdR0unU1judMXz/AGG9v/hxNjpf6YtE7bb67tPZ6h03D4/dyQPmBL9o9WlqB6rFethlWUhgR8COJrdW6Hp9SNuo09do/nUN+feegY6R17TaoE6bUVWgY3bGDFc5+8O69j3EkpCeHPCul0If9VpCG0guSWdjjsMsSQoycDtyZNwBERAEREAREQBERAEREARE8mAanVepV6es2WthBgdiSzE4VUUcsxJAAHJJEo2j6M92qOr1bu5wRTTZ5bCoN3JCjaHxgez7uST2+XTOup1DUWXhi6UNs0/B2IG3ZZT/ABXMoBJ/hV1Axlsz1dvIVVLOfuqvfHqT6KPif/ufL8X4jbKz9LQuff7FyqlKO+RsaffuJZht7BQM4+JY9z8hiSVTTVq6Va33rlr+CKGPyLPnP0UT6npdq5K6jJ9A9aFfrs2n8540nC9XBbpJHmVsOxuq08auhLEZLEV0cYZWAII+I9ZqKbjwKQD6lnwv+nAJb07gQ41Kjmuuz+hih+QD5B5/mE1oRvUfKRNxIdNNb04fsyedouS1IA86v3tSR+9H8re17ie0svTOoV6ipbaXD1OMqwPH/QyOq1ocHGQVOGVhtZT7mHp7/jILRWnS9USutW8jqCWvYMZVL6tvtr+Here17yAffPOk4hvu8GfXt9xOvCyi8iZmBMzXIhERAEREAREQBERAEREATV6letdVj2fu0R3f+lVJb8gZtGRfibp7anSX0IwDXVtWCew3DHPwgFA8Or5GnXeqoxBttVRtCMw3FQPQKMKAecKBL90LReXWCw+1sw1nwOOE+S9v7++c76PZvpo3MW81dPvLdz5hTfn4+006uJg8KqzbbbLzZwX9Z+1RiumDOJmIm8UDAEYmYgEL4g021fPQHfUCWx/HWOWUj1IHI+I+JkF1izZbpLQf3eqrUkeq3hqcfIs1Z+gl1dQQQex4P1nMtfqgKdDX3a3U6NE/9qxLCf8ACuYXEKdusosj1baf5/ZPW8wkmdOWZmBMzdIBEhtd1vbuFCi561DWAOoCAkgbjzydr8D8B7cZ2ukdUTUJuU4YcOhILIfccfkfWMHM88G/ERB0REQBERAEREATyZ6nzusCgljhVBJPuA5J/tAOadf0BpteoeyGDNUf5XYsNvp7Dtt+A2fiE6H0vXC6lLR2dQ2PcfUfQ5E5z1fqb6sK9tnlUACyutdisqsODdawOCVIyF2gZxkyR8L9bFBKWH9nsO4N6Vse5J/A2Qc+hyex4x9PfVDUzjF8pe5ozpnOiLa5x9iq/pH8X6u/XHp+idkVXWo7CVayxwCQX7qigjtg9/hI/rng/qfTaP1odQdvLwbAll2UB43e2xFgBPORJb9IvhLVU64dR0CGwllsZUG9ksUbdwT+NGXvjkc+/IifEPjPqPU6/wBTTQGvzDi0KtuX5Hsk2BRUnvzn5j12DNPloPFPWeqXLVp7wrqmW2YqQKMAvYeTkkjtxk8ASc8O+LeoaDqCaLqbeYtzIgY4Yq1mRWyOoG5C3skEZHfjnMLoOi9T6PqPOopTUKybbNhDrg4YqwDB1IIGDjBkr0Tp1+p1/wDxPq3l6dKdrV1kqCxXIrAQsSACc88sxGMRlHcM6n4i15qpO0jzbPs68/iYH2seoUZY/KQfhrQCy7zNv2OlTyac85c7fMbPqVCVrn37pB9X6+rv5tjgA+xUoO8qDzgBMlnbAJx7gPTM2vDw1eneo5avSWulXk3k2OS24h6+d1J4OQ7Nn3KRMmFq1Gq3Ye2KePhnuW51eHVzayzoSzW6npDbVZWHZDYjKHXGVJGNwz3myk9TWKhUtN1yquu2rUeVXqEylq1rtBAGA6A87SOR393pNToNdVuqS3SphK/MR8cAVsgO1iOCS/lMAckDceM83CzSIxDMill+6xUEj5E9pr6dv2q1c8eVQ2PizXgn6hF/xnc8sHnbzzk3xMxE4ehERAEREAREQBPLrng9vWeogFG6p+j9LMKHQ1LjatqO20AYABR13YHALZPHea2r8AaSurdqNZepycubti88BQrZXHYY5Jlz651AafT23EZFSM+PViBwo+ZwPrKve3khb7gttzlE35J22uwULWGyK68nGQewBJPeZ90qdPhKOW84RPGdku5StZ0NFwNPqbWAxtN9G1ccY2gbHI92FxNU9OsGd1NFgPfDFSfo4IP+UlbNb5tosNm7zRtq2La6uBzkMFIdzngDB2kcTe6aq2DcpDAnHHofUEdwR6g8iY+q1d0MuS5evua+njXt83P0InTdGLdtLp0P86iwj6JgD/Izb0PSq7d1dVJfUIStpIqr0tbYxkmkK1jd/YDbhjDbe5uXTOnA4JH+/wDeZH9FfZXtU8LbqQPpqLV/vxO6O6zbKyS5dvqVNS4ylhG74Y8J6bRkui79Q33rWA3f0p6IvwH1zNnr373Re79bXP0pvI/PE2E1QVSzMFVRliTgAfGRXiTqWKFPtJc7g6VSMOWQht7gj2Ewec9g3vIEu0XSc05FScOxcQZmUq/W2aOo3NqLH2Dc6MwtUoOThioYHGcEcZxwZcq7QyhgQVIyCCCCPeCOMTSo1Ndybg+hDKEo9T2ZC9Js83Vai0fcUV0qfxbCzE/Qu2COPa+E8dV6gXVlrDeXnYzLwbGOR5VJ9/GC/ZRnnIO2R6RovJqVPZyOW2jauT3Cj0UdgPcBLB5N2IiAIiIAiIgCIiAIiIBBeNtO9mg1C1DNvlFkHvZMOB9SuPrKcvVBqCq4B04IdQcHeWAdfmFVl+rfCdMYTl/V+k3U3Fa9NYdljWUiutmrsRiR5e5QRU2GI9vAyoOcdsriemlbFOHVZ+pa0s4RbU+hNdQ8QjS+yU2o1TvUwHsM6AlqyAMK3KkD1yfdI/UIfMo1IwLLStOrA4DFl+zsI/ErjGfVXPuEjfEGtruoNDbxallNpVq7EsqCuCXORxwGAIyCexM+Wi6kBjGsrdlYMu7yiAcEZcVspZgD8Me4nkYe2aqxJNPmmnn0/wBLUa1za9Oh0bp5wJWdNWK2tTP3NReTn/mML/7Yuny0fiNV9k3pY5PArAJ54wEQscd5nUak/rZRvvPStpHfayll9r0y6KSB7tOfjJtNa3Dwmu2e/YjnDEtzZMdI05uIttBCKc01n0/5tnvc+g/hHx7Rni7RN55uIZkatK12qz7MM5dSqgt7Zas5AP7vn0knRrCJ8dfrSR9RJ3LMXF9GcgnGamuxUKtQ2rZaQtgoXG9nR037TnYueAmRzk5OAAAM5v3QLgf1ivG8pZuIAG3FihlRc4G7A5Hvb3ESqabpDgKKyoqTCnFbWWqmDgqofFhU7f4TkHs2JdfDlWnSrGmsFiklnfeHZ3ONzOR/F292MAYHaXOHUyjJyWFHHTv8yPUzUsLubGi0bbvMtxvxhFH3a1/CvvJ9T68DsJIRE2CoIiIAiIgCIiAIiIAiIgGJjEh/EnXk0oQFl8y3d5YJ4woBdjjkgZXt3LAes5t1fxnqWPsaqwD+Raqx9MqzEfMzqi2WKNLZd5UWr9INKI1WpBbzKlZbVUFmOnJBezA/8tsMPmw5JE+Oi1VNFoe5UNN6rWx2hwtqZZHGATtdC3Pb7NfxSgW163VNuN9rtt8s7trAoTu2sABkZGeZ8qadRpjkIikAAMNxIx22hidv0leWkfjK2Lw8NP8AkurRz2+FJl9HUNOdVqbw6rpaUqUkLtA8lXsc9huyb1A+IxN3o2k/WdLbfuT9ce7zipOPKdFAr075yV+zIVv/AFHI7zlLX2Fi7bHdu+5cg+4sM4Pb8pM6frfB80m12OXNntKxwFHsfcGAAO2eJ2Gj22TsfNy9jsuH2NKMX0LxTqgygrnB9DjIwcFWx/EpyD8RNLzWvs2Vnaq8WWYBx/KmeC/5CQmi69WH9obaiOdi/cYfxhR6Y7gD0Bx3zbul1oEU1lTXyQwIKkdy27+5z85kX6d0zxj5HmyuUOUiwdO0iVIFQYHrk5J95YnkyLWpdc4spQLSORqhlXs5HFBXBKcfeb2SMYDA5Hw0dTdR5OR0wdh2Osx7/dpv/wBP6fv3FFAHA4HE0NLQ4x3S6mfOWWeoiJdIxERAEREAREQBERAE0eri7yj+r7PN9N/IH09ZvRAOSeO+karcmoZLrFTzUfGbCqt5bCxVX7qZrwQo9QccSm6S1SQ2QV+HI4n6LIlf6z4J0WqO6zTgWfjrZqX+prI3f6sieoy2l/S650ra1lFQ6H1qlEwcAyE8U9ZFoYVcEjCn2R7TEKAC3AOSMZ9Zcv8Asw02f3+o2+7NOf8ALy935yc6N4R0ul5qpyx4LWM1renq5OO3YYENo9y1tfNxTycyv6Clp2V0pp0rJO5QWuxnBa13xlc5IJwODtBkbq/D9ycqUsQ5KqGC2lRyTsYAHAKeqZySFndjpU9UXvnsO/v+c9Chfwrz34Hr3nlNoqV6iyt5i2fn2rQWNjFOo5JUfs9h5HcAjIJ+Rk50/wAKax0as1XJVdjzKy23cmeSyjgZGRyQxzyDO0hZnE7KTksMlt11tkdsiv8Ah/R6pD9taXU9wwRQBjI8tUGVHIHtHsvaWATIicKYiIgCIiAIiIAiIgCIiAIiIAmJmIAiIgCIiAIiIAiIgCIiAIiIAiIg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data:image/jpeg;base64,/9j/4AAQSkZJRgABAQAAAQABAAD/2wCEAAkGBxQSERUUEhAVFhASFRQUFBgYFxYVGxgXFhcWFhYXFxwZHyghGBolHBYUITItJSotMC4uFx81RDMsOi0vLisBCgoKDg0OGhAQGi0kICQtLTAyNDQ0LCwuNi80Ny0vLy8sLDA0LzQsLzQsLCwsLDc0LDQsLCwsLSw3NDQrLCwsLP/AABEIALYAsAMBIgACEQEDEQH/xAAcAAEAAgMBAQEAAAAAAAAAAAAABQYBBAcCAwj/xABAEAACAgEDAgMFBAkCAwkAAAABAgADEQQSIQUxBhNBIlFhcYEjMlKhBxQkM0JicpGSgvAVY+EXNENTc4OisbP/xAAaAQEAAwEBAQAAAAAAAAAAAAAAAwQFAQIG/8QALBEAAgIBAgQEBQUAAAAAAAAAAAECAxEEEgUhMUETMoGxUXGh4fAUImGR0f/aAAwDAQACEQMRAD8A7jERAEREAREQBERAEREAREQBERAEREAREQBERAEREAREQBERAEREAREQBETBgAmZE5v+l3xW9KV6LSljrNVgZQ4ZEJCjaR2d2IA9wDH53rodVy6epdS6vqAii1lGAXxyRAN6IiAIiIAiIgCIiAIiIAiIgCIiAIiYzAMxK113x5oNIStuqQ2L3RPtHGODkLnb9cSB0X6V6rm+w6b1C2sEA2V0eYoz6naSYB0OeLnCqSxAUAkk+gHJM0Okdcp1O7y2IdMeZW6tXZXn7u+twGXODjI5xI79IepavpesdOGWizH1GD+RMApX6L9G3UNbqer3L7LWGvSA+gGVzz22rtX5mydYEivC/SBpNJRp1/8ACrVT8Wx7R/vmSkAzERAEREAREQBERAEREAREQBERAMGc18X+C+o63Usv/EtugbBC8qVHZkKJjzP9Rx249T0uYAgFH8M/ot0OkwWrN9owd1uCAf5UA2r+Z57mXdEAAAGAOABwBPU19Zra6VL22JXWO7OwRR8yTgQCL8T6J2QXUJnV0ENXjALqCC9JJwNrLkYJxnB4xmafjDqlDdK1VpYGltPavIwdxUqFIbBDhuMHkET7DxZU/wD3eu6/+aushD8rLNqH6Eyv9Q6LrNXcxJo09Beu0Zr82zfWQVLrvNZYEDkYPpniQy1FcXhyWTu1/AtC9RtCJWtYs1QrrNuW2JWzLyXbBPJDHABPHpkGQer0fXPvJq9B/QKLAP7sxP5zzq9F1NH+yvrapyXuZK0qt3YAAQWl1JwAMkjGOxklZ4xrpH7XRqNKPx2V7qx87KtyLn4kSSMlJZRzBV9R4n67pOdR0unU1judMXz/AGG9v/hxNjpf6YtE7bb67tPZ6h03D4/dyQPmBL9o9WlqB6rFethlWUhgR8COJrdW6Hp9SNuo09do/nUN+feegY6R17TaoE6bUVWgY3bGDFc5+8O69j3EkpCeHPCul0If9VpCG0guSWdjjsMsSQoycDtyZNwBERAEREAREQBERAEREARE8mAanVepV6es2WthBgdiSzE4VUUcsxJAAHJJEo2j6M92qOr1bu5wRTTZ5bCoN3JCjaHxgez7uST2+XTOup1DUWXhi6UNs0/B2IG3ZZT/ABXMoBJ/hV1Axlsz1dvIVVLOfuqvfHqT6KPif/ufL8X4jbKz9LQuff7FyqlKO+RsaffuJZht7BQM4+JY9z8hiSVTTVq6Va33rlr+CKGPyLPnP0UT6npdq5K6jJ9A9aFfrs2n8540nC9XBbpJHmVsOxuq08auhLEZLEV0cYZWAII+I9ZqKbjwKQD6lnwv+nAJb07gQ41Kjmuuz+hih+QD5B5/mE1oRvUfKRNxIdNNb04fsyedouS1IA86v3tSR+9H8re17ie0svTOoV6ipbaXD1OMqwPH/QyOq1ocHGQVOGVhtZT7mHp7/jILRWnS9USutW8jqCWvYMZVL6tvtr+Here17yAffPOk4hvu8GfXt9xOvCyi8iZmBMzXIhERAEREAREQBERAEREATV6letdVj2fu0R3f+lVJb8gZtGRfibp7anSX0IwDXVtWCew3DHPwgFA8Or5GnXeqoxBttVRtCMw3FQPQKMKAecKBL90LReXWCw+1sw1nwOOE+S9v7++c76PZvpo3MW81dPvLdz5hTfn4+006uJg8KqzbbbLzZwX9Z+1RiumDOJmIm8UDAEYmYgEL4g021fPQHfUCWx/HWOWUj1IHI+I+JkF1izZbpLQf3eqrUkeq3hqcfIs1Z+gl1dQQQex4P1nMtfqgKdDX3a3U6NE/9qxLCf8ACuYXEKdusosj1baf5/ZPW8wkmdOWZmBMzdIBEhtd1vbuFCi561DWAOoCAkgbjzydr8D8B7cZ2ukdUTUJuU4YcOhILIfccfkfWMHM88G/ERB0REQBERAEREATyZ6nzusCgljhVBJPuA5J/tAOadf0BpteoeyGDNUf5XYsNvp7Dtt+A2fiE6H0vXC6lLR2dQ2PcfUfQ5E5z1fqb6sK9tnlUACyutdisqsODdawOCVIyF2gZxkyR8L9bFBKWH9nsO4N6Vse5J/A2Qc+hyex4x9PfVDUzjF8pe5ozpnOiLa5x9iq/pH8X6u/XHp+idkVXWo7CVayxwCQX7qigjtg9/hI/rng/qfTaP1odQdvLwbAll2UB43e2xFgBPORJb9IvhLVU64dR0CGwllsZUG9ksUbdwT+NGXvjkc+/IifEPjPqPU6/wBTTQGvzDi0KtuX5Hsk2BRUnvzn5j12DNPloPFPWeqXLVp7wrqmW2YqQKMAvYeTkkjtxk8ASc8O+LeoaDqCaLqbeYtzIgY4Yq1mRWyOoG5C3skEZHfjnMLoOi9T6PqPOopTUKybbNhDrg4YqwDB1IIGDjBkr0Tp1+p1/wDxPq3l6dKdrV1kqCxXIrAQsSACc88sxGMRlHcM6n4i15qpO0jzbPs68/iYH2seoUZY/KQfhrQCy7zNv2OlTyac85c7fMbPqVCVrn37pB9X6+rv5tjgA+xUoO8qDzgBMlnbAJx7gPTM2vDw1eneo5avSWulXk3k2OS24h6+d1J4OQ7Nn3KRMmFq1Gq3Ye2KePhnuW51eHVzayzoSzW6npDbVZWHZDYjKHXGVJGNwz3myk9TWKhUtN1yquu2rUeVXqEylq1rtBAGA6A87SOR393pNToNdVuqS3SphK/MR8cAVsgO1iOCS/lMAckDceM83CzSIxDMill+6xUEj5E9pr6dv2q1c8eVQ2PizXgn6hF/xnc8sHnbzzk3xMxE4ehERAEREAREQBPLrng9vWeogFG6p+j9LMKHQ1LjatqO20AYABR13YHALZPHea2r8AaSurdqNZepycubti88BQrZXHYY5Jlz651AafT23EZFSM+PViBwo+ZwPrKve3khb7gttzlE35J22uwULWGyK68nGQewBJPeZ90qdPhKOW84RPGdku5StZ0NFwNPqbWAxtN9G1ccY2gbHI92FxNU9OsGd1NFgPfDFSfo4IP+UlbNb5tosNm7zRtq2La6uBzkMFIdzngDB2kcTe6aq2DcpDAnHHofUEdwR6g8iY+q1d0MuS5evua+njXt83P0InTdGLdtLp0P86iwj6JgD/Izb0PSq7d1dVJfUIStpIqr0tbYxkmkK1jd/YDbhjDbe5uXTOnA4JH+/wDeZH9FfZXtU8LbqQPpqLV/vxO6O6zbKyS5dvqVNS4ylhG74Y8J6bRkui79Q33rWA3f0p6IvwH1zNnr373Re79bXP0pvI/PE2E1QVSzMFVRliTgAfGRXiTqWKFPtJc7g6VSMOWQht7gj2Ewec9g3vIEu0XSc05FScOxcQZmUq/W2aOo3NqLH2Dc6MwtUoOThioYHGcEcZxwZcq7QyhgQVIyCCCCPeCOMTSo1Ndybg+hDKEo9T2ZC9Js83Vai0fcUV0qfxbCzE/Qu2COPa+E8dV6gXVlrDeXnYzLwbGOR5VJ9/GC/ZRnnIO2R6RovJqVPZyOW2jauT3Cj0UdgPcBLB5N2IiAIiIAiIgCIiAIiIBBeNtO9mg1C1DNvlFkHvZMOB9SuPrKcvVBqCq4B04IdQcHeWAdfmFVl+rfCdMYTl/V+k3U3Fa9NYdljWUiutmrsRiR5e5QRU2GI9vAyoOcdsriemlbFOHVZ+pa0s4RbU+hNdQ8QjS+yU2o1TvUwHsM6AlqyAMK3KkD1yfdI/UIfMo1IwLLStOrA4DFl+zsI/ErjGfVXPuEjfEGtruoNDbxallNpVq7EsqCuCXORxwGAIyCexM+Wi6kBjGsrdlYMu7yiAcEZcVspZgD8Me4nkYe2aqxJNPmmnn0/wBLUa1za9Oh0bp5wJWdNWK2tTP3NReTn/mML/7Yuny0fiNV9k3pY5PArAJ54wEQscd5nUak/rZRvvPStpHfayll9r0y6KSB7tOfjJtNa3Dwmu2e/YjnDEtzZMdI05uIttBCKc01n0/5tnvc+g/hHx7Rni7RN55uIZkatK12qz7MM5dSqgt7Zas5AP7vn0knRrCJ8dfrSR9RJ3LMXF9GcgnGamuxUKtQ2rZaQtgoXG9nR037TnYueAmRzk5OAAAM5v3QLgf1ivG8pZuIAG3FihlRc4G7A5Hvb3ESqabpDgKKyoqTCnFbWWqmDgqofFhU7f4TkHs2JdfDlWnSrGmsFiklnfeHZ3ONzOR/F292MAYHaXOHUyjJyWFHHTv8yPUzUsLubGi0bbvMtxvxhFH3a1/CvvJ9T68DsJIRE2CoIiIAiIgCIiAIiIAiIgGJjEh/EnXk0oQFl8y3d5YJ4woBdjjkgZXt3LAes5t1fxnqWPsaqwD+Raqx9MqzEfMzqi2WKNLZd5UWr9INKI1WpBbzKlZbVUFmOnJBezA/8tsMPmw5JE+Oi1VNFoe5UNN6rWx2hwtqZZHGATtdC3Pb7NfxSgW163VNuN9rtt8s7trAoTu2sABkZGeZ8qadRpjkIikAAMNxIx22hidv0leWkfjK2Lw8NP8AkurRz2+FJl9HUNOdVqbw6rpaUqUkLtA8lXsc9huyb1A+IxN3o2k/WdLbfuT9ce7zipOPKdFAr075yV+zIVv/AFHI7zlLX2Fi7bHdu+5cg+4sM4Pb8pM6frfB80m12OXNntKxwFHsfcGAAO2eJ2Gj22TsfNy9jsuH2NKMX0LxTqgygrnB9DjIwcFWx/EpyD8RNLzWvs2Vnaq8WWYBx/KmeC/5CQmi69WH9obaiOdi/cYfxhR6Y7gD0Bx3zbul1oEU1lTXyQwIKkdy27+5z85kX6d0zxj5HmyuUOUiwdO0iVIFQYHrk5J95YnkyLWpdc4spQLSORqhlXs5HFBXBKcfeb2SMYDA5Hw0dTdR5OR0wdh2Osx7/dpv/wBP6fv3FFAHA4HE0NLQ4x3S6mfOWWeoiJdIxERAEREAREQBERAE0eri7yj+r7PN9N/IH09ZvRAOSeO+karcmoZLrFTzUfGbCqt5bCxVX7qZrwQo9QccSm6S1SQ2QV+HI4n6LIlf6z4J0WqO6zTgWfjrZqX+prI3f6sieoy2l/S650ra1lFQ6H1qlEwcAyE8U9ZFoYVcEjCn2R7TEKAC3AOSMZ9Zcv8Asw02f3+o2+7NOf8ALy935yc6N4R0ul5qpyx4LWM1renq5OO3YYENo9y1tfNxTycyv6Clp2V0pp0rJO5QWuxnBa13xlc5IJwODtBkbq/D9ycqUsQ5KqGC2lRyTsYAHAKeqZySFndjpU9UXvnsO/v+c9Chfwrz34Hr3nlNoqV6iyt5i2fn2rQWNjFOo5JUfs9h5HcAjIJ+Rk50/wAKax0as1XJVdjzKy23cmeSyjgZGRyQxzyDO0hZnE7KTksMlt11tkdsiv8Ah/R6pD9taXU9wwRQBjI8tUGVHIHtHsvaWATIicKYiIgCIiAIiIAiIgCIiAIiIAmJmIAiIgCIiAIiIAiIgCIiAIiIAiIgH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030" y="2464261"/>
            <a:ext cx="4248472" cy="2731160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6899694" y="3475880"/>
            <a:ext cx="1017639" cy="374350"/>
          </a:xfrm>
          <a:custGeom>
            <a:avLst/>
            <a:gdLst>
              <a:gd name="connsiteX0" fmla="*/ 0 w 1017639"/>
              <a:gd name="connsiteY0" fmla="*/ 0 h 105311"/>
              <a:gd name="connsiteX1" fmla="*/ 117987 w 1017639"/>
              <a:gd name="connsiteY1" fmla="*/ 29497 h 105311"/>
              <a:gd name="connsiteX2" fmla="*/ 221226 w 1017639"/>
              <a:gd name="connsiteY2" fmla="*/ 73742 h 105311"/>
              <a:gd name="connsiteX3" fmla="*/ 353962 w 1017639"/>
              <a:gd name="connsiteY3" fmla="*/ 58994 h 105311"/>
              <a:gd name="connsiteX4" fmla="*/ 398207 w 1017639"/>
              <a:gd name="connsiteY4" fmla="*/ 14748 h 105311"/>
              <a:gd name="connsiteX5" fmla="*/ 457200 w 1017639"/>
              <a:gd name="connsiteY5" fmla="*/ 58994 h 105311"/>
              <a:gd name="connsiteX6" fmla="*/ 575187 w 1017639"/>
              <a:gd name="connsiteY6" fmla="*/ 103239 h 105311"/>
              <a:gd name="connsiteX7" fmla="*/ 634181 w 1017639"/>
              <a:gd name="connsiteY7" fmla="*/ 88490 h 105311"/>
              <a:gd name="connsiteX8" fmla="*/ 722671 w 1017639"/>
              <a:gd name="connsiteY8" fmla="*/ 14748 h 105311"/>
              <a:gd name="connsiteX9" fmla="*/ 781665 w 1017639"/>
              <a:gd name="connsiteY9" fmla="*/ 0 h 105311"/>
              <a:gd name="connsiteX10" fmla="*/ 870155 w 1017639"/>
              <a:gd name="connsiteY10" fmla="*/ 29497 h 105311"/>
              <a:gd name="connsiteX11" fmla="*/ 973394 w 1017639"/>
              <a:gd name="connsiteY11" fmla="*/ 103239 h 105311"/>
              <a:gd name="connsiteX12" fmla="*/ 1017639 w 1017639"/>
              <a:gd name="connsiteY12" fmla="*/ 103239 h 10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7639" h="105311">
                <a:moveTo>
                  <a:pt x="0" y="0"/>
                </a:moveTo>
                <a:cubicBezTo>
                  <a:pt x="39329" y="9832"/>
                  <a:pt x="79528" y="16677"/>
                  <a:pt x="117987" y="29497"/>
                </a:cubicBezTo>
                <a:cubicBezTo>
                  <a:pt x="153506" y="41337"/>
                  <a:pt x="184075" y="69098"/>
                  <a:pt x="221226" y="73742"/>
                </a:cubicBezTo>
                <a:cubicBezTo>
                  <a:pt x="265400" y="79264"/>
                  <a:pt x="309717" y="63910"/>
                  <a:pt x="353962" y="58994"/>
                </a:cubicBezTo>
                <a:cubicBezTo>
                  <a:pt x="368710" y="44245"/>
                  <a:pt x="377349" y="14748"/>
                  <a:pt x="398207" y="14748"/>
                </a:cubicBezTo>
                <a:cubicBezTo>
                  <a:pt x="422788" y="14748"/>
                  <a:pt x="436356" y="45966"/>
                  <a:pt x="457200" y="58994"/>
                </a:cubicBezTo>
                <a:cubicBezTo>
                  <a:pt x="508611" y="91126"/>
                  <a:pt x="518570" y="89084"/>
                  <a:pt x="575187" y="103239"/>
                </a:cubicBezTo>
                <a:cubicBezTo>
                  <a:pt x="594852" y="98323"/>
                  <a:pt x="616582" y="98547"/>
                  <a:pt x="634181" y="88490"/>
                </a:cubicBezTo>
                <a:cubicBezTo>
                  <a:pt x="740482" y="27746"/>
                  <a:pt x="618986" y="59184"/>
                  <a:pt x="722671" y="14748"/>
                </a:cubicBezTo>
                <a:cubicBezTo>
                  <a:pt x="741302" y="6763"/>
                  <a:pt x="762000" y="4916"/>
                  <a:pt x="781665" y="0"/>
                </a:cubicBezTo>
                <a:cubicBezTo>
                  <a:pt x="811162" y="9832"/>
                  <a:pt x="845281" y="10842"/>
                  <a:pt x="870155" y="29497"/>
                </a:cubicBezTo>
                <a:cubicBezTo>
                  <a:pt x="871551" y="30544"/>
                  <a:pt x="960457" y="98926"/>
                  <a:pt x="973394" y="103239"/>
                </a:cubicBezTo>
                <a:cubicBezTo>
                  <a:pt x="987385" y="107903"/>
                  <a:pt x="1002891" y="103239"/>
                  <a:pt x="1017639" y="103239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15033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rgbClr val="FFFF66"/>
            </a:gs>
            <a:gs pos="100000">
              <a:srgbClr val="FFFF6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051" y="260648"/>
            <a:ext cx="8964488" cy="95410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(À)</a:t>
            </a:r>
            <a:r>
              <a:rPr lang="en-US" sz="2800" dirty="0" smtClean="0">
                <a:solidFill>
                  <a:srgbClr val="002060"/>
                </a:solidFill>
              </a:rPr>
              <a:t>- </a:t>
            </a:r>
            <a:r>
              <a:rPr lang="en-US" sz="2800" i="1" dirty="0" err="1" smtClean="0">
                <a:solidFill>
                  <a:srgbClr val="002060"/>
                </a:solidFill>
                <a:latin typeface="Comic Sans MS" pitchFamily="66" charset="0"/>
              </a:rPr>
              <a:t>Korsitimo</a:t>
            </a:r>
            <a:r>
              <a:rPr lang="en-US" sz="2800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Comic Sans MS" pitchFamily="66" charset="0"/>
              </a:rPr>
              <a:t>za</a:t>
            </a:r>
            <a:r>
              <a:rPr lang="sr-Latn-RS" sz="2800" i="1" dirty="0" smtClean="0">
                <a:solidFill>
                  <a:srgbClr val="002060"/>
                </a:solidFill>
                <a:latin typeface="Comic Sans MS" pitchFamily="66" charset="0"/>
              </a:rPr>
              <a:t> imena</a:t>
            </a:r>
            <a:r>
              <a:rPr lang="en-US" sz="2800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Comic Sans MS" pitchFamily="66" charset="0"/>
              </a:rPr>
              <a:t>gradov</a:t>
            </a:r>
            <a:r>
              <a:rPr lang="sr-Latn-RS" sz="2800" i="1" dirty="0" smtClean="0">
                <a:solidFill>
                  <a:srgbClr val="002060"/>
                </a:solidFill>
                <a:latin typeface="Comic Sans MS" pitchFamily="66" charset="0"/>
              </a:rPr>
              <a:t>a </a:t>
            </a:r>
            <a:r>
              <a:rPr lang="en-US" sz="2800" i="1" dirty="0" smtClean="0">
                <a:solidFill>
                  <a:srgbClr val="002060"/>
                </a:solidFill>
                <a:latin typeface="Comic Sans MS" pitchFamily="66" charset="0"/>
              </a:rPr>
              <a:t>,</a:t>
            </a:r>
            <a:r>
              <a:rPr lang="en-US" sz="2800" i="1" dirty="0" err="1" smtClean="0">
                <a:solidFill>
                  <a:srgbClr val="002060"/>
                </a:solidFill>
                <a:latin typeface="Comic Sans MS" pitchFamily="66" charset="0"/>
              </a:rPr>
              <a:t>bilo</a:t>
            </a:r>
            <a:r>
              <a:rPr lang="en-US" sz="2800" i="1" dirty="0" smtClean="0">
                <a:solidFill>
                  <a:srgbClr val="002060"/>
                </a:solidFill>
                <a:latin typeface="Comic Sans MS" pitchFamily="66" charset="0"/>
              </a:rPr>
              <a:t> da </a:t>
            </a:r>
            <a:r>
              <a:rPr lang="en-US" sz="2800" i="1" dirty="0" err="1" smtClean="0">
                <a:solidFill>
                  <a:srgbClr val="002060"/>
                </a:solidFill>
                <a:latin typeface="Comic Sans MS" pitchFamily="66" charset="0"/>
              </a:rPr>
              <a:t>su</a:t>
            </a:r>
            <a:r>
              <a:rPr lang="en-US" sz="2800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Comic Sans MS" pitchFamily="66" charset="0"/>
              </a:rPr>
              <a:t>oni</a:t>
            </a:r>
            <a:r>
              <a:rPr lang="en-US" sz="2800" i="1" dirty="0" smtClean="0">
                <a:solidFill>
                  <a:srgbClr val="002060"/>
                </a:solidFill>
                <a:latin typeface="Comic Sans MS" pitchFamily="66" charset="0"/>
              </a:rPr>
              <a:t> u mu</a:t>
            </a:r>
            <a:r>
              <a:rPr lang="sr-Latn-RS" sz="2800" i="1" dirty="0" smtClean="0">
                <a:solidFill>
                  <a:srgbClr val="002060"/>
                </a:solidFill>
                <a:latin typeface="Comic Sans MS" pitchFamily="66" charset="0"/>
              </a:rPr>
              <a:t>š</a:t>
            </a:r>
            <a:r>
              <a:rPr lang="en-US" sz="2800" i="1" dirty="0" err="1" smtClean="0">
                <a:solidFill>
                  <a:srgbClr val="002060"/>
                </a:solidFill>
                <a:latin typeface="Comic Sans MS" pitchFamily="66" charset="0"/>
              </a:rPr>
              <a:t>kom</a:t>
            </a:r>
            <a:r>
              <a:rPr lang="en-US" sz="2800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Comic Sans MS" pitchFamily="66" charset="0"/>
              </a:rPr>
              <a:t>ili</a:t>
            </a:r>
            <a:r>
              <a:rPr lang="en-US" sz="2800" i="1" dirty="0" smtClean="0">
                <a:solidFill>
                  <a:srgbClr val="002060"/>
                </a:solidFill>
                <a:latin typeface="Comic Sans MS" pitchFamily="66" charset="0"/>
              </a:rPr>
              <a:t> u </a:t>
            </a:r>
            <a:r>
              <a:rPr lang="sr-Latn-RS" sz="2800" i="1" dirty="0" err="1">
                <a:solidFill>
                  <a:srgbClr val="002060"/>
                </a:solidFill>
                <a:latin typeface="Comic Sans MS" pitchFamily="66" charset="0"/>
              </a:rPr>
              <a:t>ž</a:t>
            </a:r>
            <a:r>
              <a:rPr lang="en-US" sz="2800" i="1" dirty="0" err="1" smtClean="0">
                <a:solidFill>
                  <a:srgbClr val="002060"/>
                </a:solidFill>
                <a:latin typeface="Comic Sans MS" pitchFamily="66" charset="0"/>
              </a:rPr>
              <a:t>enskom</a:t>
            </a:r>
            <a:r>
              <a:rPr lang="en-US" sz="2800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Comic Sans MS" pitchFamily="66" charset="0"/>
              </a:rPr>
              <a:t>rodu</a:t>
            </a:r>
            <a:r>
              <a:rPr lang="en-US" sz="2800" i="1" dirty="0" smtClean="0">
                <a:solidFill>
                  <a:srgbClr val="002060"/>
                </a:solidFill>
                <a:latin typeface="Comic Sans MS" pitchFamily="66" charset="0"/>
              </a:rPr>
              <a:t>. </a:t>
            </a:r>
            <a:endParaRPr lang="en-US" sz="28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760" y="1412776"/>
            <a:ext cx="8916755" cy="18158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(Au) – </a:t>
            </a:r>
            <a:r>
              <a:rPr lang="en-US" sz="2800" i="1" dirty="0" err="1" smtClean="0">
                <a:solidFill>
                  <a:srgbClr val="FF0000"/>
                </a:solidFill>
                <a:latin typeface="Comic Sans MS" pitchFamily="66" charset="0"/>
              </a:rPr>
              <a:t>Koristimo</a:t>
            </a:r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en-US" sz="2800" i="1" dirty="0" err="1" smtClean="0">
                <a:solidFill>
                  <a:srgbClr val="FF0000"/>
                </a:solidFill>
                <a:latin typeface="Comic Sans MS" pitchFamily="66" charset="0"/>
              </a:rPr>
              <a:t>za</a:t>
            </a:r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Comic Sans MS" pitchFamily="66" charset="0"/>
              </a:rPr>
              <a:t>imena</a:t>
            </a:r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Comic Sans MS" pitchFamily="66" charset="0"/>
              </a:rPr>
              <a:t>dr</a:t>
            </a:r>
            <a:r>
              <a:rPr lang="sr-Latn-RS" sz="2800" i="1" dirty="0" smtClean="0">
                <a:solidFill>
                  <a:srgbClr val="FF0000"/>
                </a:solidFill>
                <a:latin typeface="Comic Sans MS" pitchFamily="66" charset="0"/>
              </a:rPr>
              <a:t>ž</a:t>
            </a:r>
            <a:r>
              <a:rPr lang="en-US" sz="2800" i="1" dirty="0" err="1" smtClean="0">
                <a:solidFill>
                  <a:srgbClr val="FF0000"/>
                </a:solidFill>
                <a:latin typeface="Comic Sans MS" pitchFamily="66" charset="0"/>
              </a:rPr>
              <a:t>ava</a:t>
            </a:r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</a:rPr>
              <a:t>u </a:t>
            </a:r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</a:rPr>
              <a:t>mu</a:t>
            </a:r>
            <a:r>
              <a:rPr lang="sr-Latn-RS" sz="2800" i="1" dirty="0">
                <a:solidFill>
                  <a:srgbClr val="FF0000"/>
                </a:solidFill>
                <a:latin typeface="Comic Sans MS" pitchFamily="66" charset="0"/>
              </a:rPr>
              <a:t>š</a:t>
            </a:r>
            <a:r>
              <a:rPr lang="en-US" sz="2800" i="1" dirty="0" err="1" smtClean="0">
                <a:solidFill>
                  <a:srgbClr val="FF0000"/>
                </a:solidFill>
                <a:latin typeface="Comic Sans MS" pitchFamily="66" charset="0"/>
              </a:rPr>
              <a:t>kom</a:t>
            </a:r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Comic Sans MS" pitchFamily="66" charset="0"/>
              </a:rPr>
              <a:t>rodu</a:t>
            </a:r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r-Latn-RS" sz="2800" i="1" dirty="0" smtClean="0">
                <a:solidFill>
                  <a:srgbClr val="FF0000"/>
                </a:solidFill>
                <a:latin typeface="Comic Sans MS" pitchFamily="66" charset="0"/>
              </a:rPr>
              <a:t>i kada želimo da kažemo da smo bili na nekom mestu</a:t>
            </a:r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r-Latn-RS" sz="2800" i="1" dirty="0" smtClean="0">
                <a:solidFill>
                  <a:srgbClr val="FF0000"/>
                </a:solidFill>
                <a:latin typeface="Comic Sans MS" pitchFamily="66" charset="0"/>
              </a:rPr>
              <a:t>(zajednička imenica muškog roda</a:t>
            </a:r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sr-Latn-RS" sz="2800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r-Latn-RS" sz="28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r-Latn-RS" sz="2800" i="1" dirty="0" smtClean="0">
                <a:solidFill>
                  <a:srgbClr val="FF0000"/>
                </a:solidFill>
                <a:latin typeface="Comic Sans MS" pitchFamily="66" charset="0"/>
              </a:rPr>
              <a:t>cinema,restaurant</a:t>
            </a:r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</a:rPr>
              <a:t>…)</a:t>
            </a:r>
            <a:endParaRPr lang="en-US" sz="2800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9502" y="3477557"/>
            <a:ext cx="8784976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(Aux )–</a:t>
            </a:r>
            <a:r>
              <a:rPr lang="en-US" sz="2800" i="1" dirty="0" err="1" smtClean="0">
                <a:solidFill>
                  <a:srgbClr val="00B050"/>
                </a:solidFill>
              </a:rPr>
              <a:t>Koristimo</a:t>
            </a:r>
            <a:r>
              <a:rPr lang="en-US" sz="2800" i="1" dirty="0" smtClean="0">
                <a:solidFill>
                  <a:srgbClr val="00B050"/>
                </a:solidFill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</a:rPr>
              <a:t>za</a:t>
            </a:r>
            <a:r>
              <a:rPr lang="sr-Latn-RS" sz="2800" i="1" dirty="0" smtClean="0">
                <a:solidFill>
                  <a:srgbClr val="00B050"/>
                </a:solidFill>
              </a:rPr>
              <a:t> države</a:t>
            </a:r>
            <a:r>
              <a:rPr lang="en-US" sz="2800" i="1" dirty="0" smtClean="0">
                <a:solidFill>
                  <a:srgbClr val="00B050"/>
                </a:solidFill>
              </a:rPr>
              <a:t> </a:t>
            </a:r>
            <a:r>
              <a:rPr lang="en-US" sz="2800" i="1" dirty="0" smtClean="0">
                <a:solidFill>
                  <a:srgbClr val="00B050"/>
                </a:solidFill>
              </a:rPr>
              <a:t>u </a:t>
            </a:r>
            <a:r>
              <a:rPr lang="en-US" sz="2800" i="1" dirty="0" err="1" smtClean="0">
                <a:solidFill>
                  <a:srgbClr val="00B050"/>
                </a:solidFill>
              </a:rPr>
              <a:t>mno</a:t>
            </a:r>
            <a:r>
              <a:rPr lang="sr-Latn-RS" sz="2800" i="1" dirty="0" smtClean="0">
                <a:solidFill>
                  <a:srgbClr val="00B050"/>
                </a:solidFill>
              </a:rPr>
              <a:t>ž</a:t>
            </a:r>
            <a:r>
              <a:rPr lang="en-US" sz="2800" i="1" dirty="0" err="1" smtClean="0">
                <a:solidFill>
                  <a:srgbClr val="00B050"/>
                </a:solidFill>
              </a:rPr>
              <a:t>ini</a:t>
            </a:r>
            <a:r>
              <a:rPr lang="en-US" sz="2800" i="1" dirty="0" smtClean="0">
                <a:solidFill>
                  <a:srgbClr val="00B050"/>
                </a:solidFill>
              </a:rPr>
              <a:t> </a:t>
            </a:r>
            <a:r>
              <a:rPr lang="en-US" sz="2800" i="1" dirty="0" smtClean="0">
                <a:solidFill>
                  <a:srgbClr val="00B050"/>
                </a:solidFill>
              </a:rPr>
              <a:t>( </a:t>
            </a:r>
            <a:r>
              <a:rPr lang="en-US" sz="2800" b="1" i="1" dirty="0" smtClean="0">
                <a:solidFill>
                  <a:srgbClr val="00B050"/>
                </a:solidFill>
              </a:rPr>
              <a:t>SAD, UAE</a:t>
            </a:r>
            <a:r>
              <a:rPr lang="en-US" sz="2800" i="1" dirty="0" smtClean="0">
                <a:solidFill>
                  <a:srgbClr val="00B050"/>
                </a:solidFill>
              </a:rPr>
              <a:t>)</a:t>
            </a:r>
            <a:r>
              <a:rPr lang="sr-Latn-RS" sz="2800" i="1" dirty="0" smtClean="0">
                <a:solidFill>
                  <a:srgbClr val="00B050"/>
                </a:solidFill>
              </a:rPr>
              <a:t> </a:t>
            </a:r>
            <a:endParaRPr lang="en-US" sz="2800" i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750" y="4077072"/>
            <a:ext cx="8784976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</a:rPr>
              <a:t>(En) –</a:t>
            </a:r>
            <a:r>
              <a:rPr lang="en-US" sz="2800" i="1" dirty="0" err="1" smtClean="0">
                <a:solidFill>
                  <a:srgbClr val="0070C0"/>
                </a:solidFill>
              </a:rPr>
              <a:t>Koristimo</a:t>
            </a:r>
            <a:r>
              <a:rPr lang="en-US" sz="2800" i="1" dirty="0" smtClean="0">
                <a:solidFill>
                  <a:srgbClr val="0070C0"/>
                </a:solidFill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</a:rPr>
              <a:t>za</a:t>
            </a:r>
            <a:r>
              <a:rPr lang="en-US" sz="2800" i="1" dirty="0" smtClean="0">
                <a:solidFill>
                  <a:srgbClr val="0070C0"/>
                </a:solidFill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</a:rPr>
              <a:t>imena</a:t>
            </a:r>
            <a:r>
              <a:rPr lang="en-US" sz="2800" i="1" dirty="0" smtClean="0">
                <a:solidFill>
                  <a:srgbClr val="0070C0"/>
                </a:solidFill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</a:rPr>
              <a:t>dr</a:t>
            </a:r>
            <a:r>
              <a:rPr lang="sr-Latn-RS" sz="2800" i="1" dirty="0" smtClean="0">
                <a:solidFill>
                  <a:srgbClr val="0070C0"/>
                </a:solidFill>
              </a:rPr>
              <a:t>ž</a:t>
            </a:r>
            <a:r>
              <a:rPr lang="en-US" sz="2800" i="1" dirty="0" err="1" smtClean="0">
                <a:solidFill>
                  <a:srgbClr val="0070C0"/>
                </a:solidFill>
              </a:rPr>
              <a:t>ava</a:t>
            </a:r>
            <a:r>
              <a:rPr lang="en-US" sz="2800" i="1" dirty="0" smtClean="0">
                <a:solidFill>
                  <a:srgbClr val="0070C0"/>
                </a:solidFill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</a:rPr>
              <a:t>koje</a:t>
            </a:r>
            <a:r>
              <a:rPr lang="en-US" sz="2800" i="1" dirty="0" smtClean="0">
                <a:solidFill>
                  <a:srgbClr val="0070C0"/>
                </a:solidFill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</a:rPr>
              <a:t>su</a:t>
            </a:r>
            <a:r>
              <a:rPr lang="en-US" sz="2800" i="1" dirty="0" smtClean="0">
                <a:solidFill>
                  <a:srgbClr val="0070C0"/>
                </a:solidFill>
              </a:rPr>
              <a:t> u </a:t>
            </a:r>
            <a:r>
              <a:rPr lang="sr-Latn-RS" sz="2800" i="1" dirty="0" err="1">
                <a:solidFill>
                  <a:srgbClr val="0070C0"/>
                </a:solidFill>
              </a:rPr>
              <a:t>ž</a:t>
            </a:r>
            <a:r>
              <a:rPr lang="en-US" sz="2800" i="1" dirty="0" err="1" smtClean="0">
                <a:solidFill>
                  <a:srgbClr val="0070C0"/>
                </a:solidFill>
              </a:rPr>
              <a:t>enskom</a:t>
            </a:r>
            <a:r>
              <a:rPr lang="en-US" sz="2800" i="1" dirty="0" smtClean="0">
                <a:solidFill>
                  <a:srgbClr val="0070C0"/>
                </a:solidFill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</a:rPr>
              <a:t>rodu</a:t>
            </a:r>
            <a:r>
              <a:rPr lang="en-US" sz="2800" i="1" dirty="0" smtClean="0">
                <a:solidFill>
                  <a:srgbClr val="0070C0"/>
                </a:solidFill>
              </a:rPr>
              <a:t>.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11" y="4869160"/>
            <a:ext cx="9362794" cy="1815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7030A0"/>
                </a:solidFill>
              </a:rPr>
              <a:t>(</a:t>
            </a:r>
            <a:r>
              <a:rPr lang="en-US" sz="2800" b="1" i="1" dirty="0" smtClean="0">
                <a:solidFill>
                  <a:srgbClr val="7030A0"/>
                </a:solidFill>
              </a:rPr>
              <a:t>À la)</a:t>
            </a:r>
            <a:r>
              <a:rPr lang="sr-Latn-R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i="1" dirty="0" smtClean="0">
                <a:solidFill>
                  <a:srgbClr val="7030A0"/>
                </a:solidFill>
              </a:rPr>
              <a:t>-</a:t>
            </a:r>
            <a:r>
              <a:rPr lang="en-US" sz="2800" i="1" dirty="0" err="1" smtClean="0">
                <a:solidFill>
                  <a:srgbClr val="7030A0"/>
                </a:solidFill>
              </a:rPr>
              <a:t>Koristimo</a:t>
            </a:r>
            <a:r>
              <a:rPr lang="en-US" sz="2800" i="1" dirty="0" smtClean="0">
                <a:solidFill>
                  <a:srgbClr val="7030A0"/>
                </a:solidFill>
              </a:rPr>
              <a:t> </a:t>
            </a:r>
            <a:r>
              <a:rPr lang="sr-Latn-RS" sz="2800" i="1" dirty="0" smtClean="0">
                <a:solidFill>
                  <a:srgbClr val="7030A0"/>
                </a:solidFill>
              </a:rPr>
              <a:t>zajedničke imenice koje označavaju mesto, a koje su u ženskom rodu</a:t>
            </a:r>
            <a:r>
              <a:rPr lang="en-US" sz="2800" i="1" dirty="0" smtClean="0">
                <a:solidFill>
                  <a:srgbClr val="7030A0"/>
                </a:solidFill>
              </a:rPr>
              <a:t> (</a:t>
            </a:r>
            <a:r>
              <a:rPr lang="en-US" sz="2800" i="1" dirty="0" err="1" smtClean="0">
                <a:solidFill>
                  <a:srgbClr val="7030A0"/>
                </a:solidFill>
              </a:rPr>
              <a:t>bibliothèque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smtClean="0">
                <a:solidFill>
                  <a:srgbClr val="7030A0"/>
                </a:solidFill>
              </a:rPr>
              <a:t>, </a:t>
            </a:r>
            <a:r>
              <a:rPr lang="en-US" sz="2800" i="1" dirty="0" err="1" smtClean="0">
                <a:solidFill>
                  <a:srgbClr val="7030A0"/>
                </a:solidFill>
              </a:rPr>
              <a:t>gare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smtClean="0">
                <a:solidFill>
                  <a:srgbClr val="7030A0"/>
                </a:solidFill>
              </a:rPr>
              <a:t>).</a:t>
            </a:r>
          </a:p>
          <a:p>
            <a:r>
              <a:rPr lang="en-US" sz="2800" b="1" i="1" dirty="0" smtClean="0">
                <a:solidFill>
                  <a:schemeClr val="accent4">
                    <a:lumMod val="50000"/>
                  </a:schemeClr>
                </a:solidFill>
              </a:rPr>
              <a:t>(À l’)  </a:t>
            </a:r>
            <a:r>
              <a:rPr lang="en-US" sz="2800" i="1" dirty="0" smtClean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en-US" sz="2800" i="1" dirty="0" err="1" smtClean="0">
                <a:solidFill>
                  <a:schemeClr val="accent4">
                    <a:lumMod val="50000"/>
                  </a:schemeClr>
                </a:solidFill>
              </a:rPr>
              <a:t>Ako</a:t>
            </a:r>
            <a:r>
              <a:rPr lang="en-US" sz="2800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accent4">
                    <a:lumMod val="50000"/>
                  </a:schemeClr>
                </a:solidFill>
              </a:rPr>
              <a:t>ta re</a:t>
            </a:r>
            <a:r>
              <a:rPr lang="sr-Latn-RS" sz="2800" i="1" dirty="0" smtClean="0">
                <a:solidFill>
                  <a:schemeClr val="accent4">
                    <a:lumMod val="50000"/>
                  </a:schemeClr>
                </a:solidFill>
              </a:rPr>
              <a:t>č počinje samoglasnikom, stavljamo apostrof!</a:t>
            </a:r>
          </a:p>
          <a:p>
            <a:r>
              <a:rPr lang="sr-Latn-RS" sz="2800" i="1" dirty="0">
                <a:solidFill>
                  <a:schemeClr val="accent4">
                    <a:lumMod val="50000"/>
                  </a:schemeClr>
                </a:solidFill>
              </a:rPr>
              <a:t>(à </a:t>
            </a:r>
            <a:r>
              <a:rPr lang="sr-Latn-RS" sz="2800" i="1" dirty="0" smtClean="0">
                <a:solidFill>
                  <a:schemeClr val="accent4">
                    <a:lumMod val="50000"/>
                  </a:schemeClr>
                </a:solidFill>
              </a:rPr>
              <a:t>l</a:t>
            </a:r>
            <a:r>
              <a:rPr lang="en-US" sz="2800" i="1" dirty="0" smtClean="0">
                <a:solidFill>
                  <a:schemeClr val="accent4">
                    <a:lumMod val="50000"/>
                  </a:schemeClr>
                </a:solidFill>
              </a:rPr>
              <a:t>’</a:t>
            </a:r>
            <a:r>
              <a:rPr lang="sr-Latn-RS" sz="28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sr-Latn-RS" sz="2800" b="1" i="1" u="sng" dirty="0" smtClean="0">
                <a:solidFill>
                  <a:schemeClr val="accent4">
                    <a:lumMod val="50000"/>
                  </a:schemeClr>
                </a:solidFill>
              </a:rPr>
              <a:t>é</a:t>
            </a:r>
            <a:r>
              <a:rPr lang="sr-Latn-RS" sz="2800" i="1" dirty="0" smtClean="0">
                <a:solidFill>
                  <a:schemeClr val="accent4">
                    <a:lumMod val="50000"/>
                  </a:schemeClr>
                </a:solidFill>
              </a:rPr>
              <a:t>cole</a:t>
            </a:r>
            <a:r>
              <a:rPr lang="en-US" sz="2800" i="1" dirty="0" smtClean="0">
                <a:solidFill>
                  <a:srgbClr val="C00000"/>
                </a:solidFill>
              </a:rPr>
              <a:t>)</a:t>
            </a:r>
            <a:endParaRPr lang="en-US" sz="2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87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034" y="303766"/>
            <a:ext cx="8820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À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Paris</a:t>
            </a:r>
            <a:r>
              <a:rPr lang="en-US" sz="2800" dirty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à</a:t>
            </a:r>
            <a:r>
              <a:rPr lang="sr-Latn-R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Pozega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…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7816" y="4581128"/>
            <a:ext cx="9036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Au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Bresil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, au Portugal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…</a:t>
            </a:r>
          </a:p>
          <a:p>
            <a:endParaRPr lang="en-US" sz="28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1908" y="1165541"/>
            <a:ext cx="672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Aux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Èta</a:t>
            </a:r>
            <a:r>
              <a:rPr lang="sr-Latn-RS" sz="2800" dirty="0" smtClean="0">
                <a:solidFill>
                  <a:srgbClr val="002060"/>
                </a:solidFill>
                <a:latin typeface="Comic Sans MS" pitchFamily="66" charset="0"/>
              </a:rPr>
              <a:t>ts </a:t>
            </a:r>
            <a:r>
              <a:rPr lang="sr-Latn-RS" sz="2800" dirty="0" smtClean="0">
                <a:solidFill>
                  <a:srgbClr val="002060"/>
                </a:solidFill>
                <a:latin typeface="Comic Sans MS" pitchFamily="66" charset="0"/>
              </a:rPr>
              <a:t>Unis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( SAD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sr-Latn-RS" sz="2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en-US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0462" y="2327088"/>
            <a:ext cx="6301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France, </a:t>
            </a:r>
            <a:r>
              <a:rPr lang="sr-Latn-RS" sz="2800" dirty="0" smtClean="0">
                <a:solidFill>
                  <a:srgbClr val="002060"/>
                </a:solidFill>
                <a:latin typeface="Comic Sans MS" pitchFamily="66" charset="0"/>
              </a:rPr>
              <a:t>e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n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Serbie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,</a:t>
            </a:r>
            <a:r>
              <a:rPr lang="sr-Latn-RS" sz="2800" dirty="0" smtClean="0">
                <a:solidFill>
                  <a:srgbClr val="002060"/>
                </a:solidFill>
                <a:latin typeface="Comic Sans MS" pitchFamily="66" charset="0"/>
              </a:rPr>
              <a:t> e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n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Anglais</a:t>
            </a:r>
            <a:r>
              <a:rPr lang="en-US" sz="2800" dirty="0" smtClean="0">
                <a:latin typeface="Comic Sans MS" pitchFamily="66" charset="0"/>
              </a:rPr>
              <a:t>…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4758" y="3300546"/>
            <a:ext cx="489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À la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bibliothèque</a:t>
            </a: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6884" y="3454345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À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L’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école</a:t>
            </a:r>
            <a:endParaRPr lang="en-US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9" name="Flowchart: Decision 8"/>
          <p:cNvSpPr/>
          <p:nvPr/>
        </p:nvSpPr>
        <p:spPr>
          <a:xfrm>
            <a:off x="6426015" y="-2945"/>
            <a:ext cx="2699792" cy="2592288"/>
          </a:xfrm>
          <a:prstGeom prst="flowChartDecision">
            <a:avLst/>
          </a:prstGeom>
          <a:solidFill>
            <a:srgbClr val="FFFF66"/>
          </a:solidFill>
          <a:ln w="28575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38618" y="921177"/>
            <a:ext cx="2177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en-US" sz="4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rimeri</a:t>
            </a:r>
            <a:endParaRPr lang="en-US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161" y="3977565"/>
            <a:ext cx="2830914" cy="266787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16884" y="5661248"/>
            <a:ext cx="476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Au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omic Sans MS" pitchFamily="66" charset="0"/>
              </a:rPr>
              <a:t>cinéma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,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au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restaurant</a:t>
            </a:r>
            <a:endParaRPr lang="en-US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32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rgbClr val="FFFF66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Stored Data 1"/>
          <p:cNvSpPr/>
          <p:nvPr/>
        </p:nvSpPr>
        <p:spPr>
          <a:xfrm>
            <a:off x="215516" y="1484784"/>
            <a:ext cx="6840760" cy="2952328"/>
          </a:xfrm>
          <a:prstGeom prst="flowChartOnlineStorag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70185" y="2120857"/>
            <a:ext cx="4536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Comic Sans MS" pitchFamily="66" charset="0"/>
              </a:rPr>
              <a:t>Dr</a:t>
            </a:r>
            <a:r>
              <a:rPr lang="sr-Latn-RS" sz="3600" dirty="0" smtClean="0">
                <a:solidFill>
                  <a:srgbClr val="002060"/>
                </a:solidFill>
                <a:latin typeface="Comic Sans MS" pitchFamily="66" charset="0"/>
              </a:rPr>
              <a:t>žave i jezici koji </a:t>
            </a: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s</a:t>
            </a:r>
            <a:r>
              <a:rPr lang="sr-Latn-RS" sz="3600" dirty="0" smtClean="0">
                <a:solidFill>
                  <a:srgbClr val="002060"/>
                </a:solidFill>
                <a:latin typeface="Comic Sans MS" pitchFamily="66" charset="0"/>
              </a:rPr>
              <a:t>e </a:t>
            </a:r>
            <a:r>
              <a:rPr lang="en-US" sz="3600" dirty="0" err="1">
                <a:solidFill>
                  <a:srgbClr val="002060"/>
                </a:solidFill>
                <a:latin typeface="Comic Sans MS" pitchFamily="66" charset="0"/>
              </a:rPr>
              <a:t>g</a:t>
            </a:r>
            <a:r>
              <a:rPr lang="en-US" sz="3600" dirty="0" err="1" smtClean="0">
                <a:solidFill>
                  <a:srgbClr val="002060"/>
                </a:solidFill>
                <a:latin typeface="Comic Sans MS" pitchFamily="66" charset="0"/>
              </a:rPr>
              <a:t>ovore</a:t>
            </a:r>
            <a:r>
              <a:rPr lang="sr-Latn-RS" sz="3600" dirty="0" smtClean="0">
                <a:solidFill>
                  <a:srgbClr val="002060"/>
                </a:solidFill>
                <a:latin typeface="Comic Sans MS" pitchFamily="66" charset="0"/>
              </a:rPr>
              <a:t> u tim državama</a:t>
            </a: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:</a:t>
            </a:r>
            <a:endParaRPr lang="en-US" sz="3600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789" y="1354513"/>
            <a:ext cx="3059211" cy="321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3576026" y="3283270"/>
            <a:ext cx="720080" cy="50577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3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FFFF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TABELA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En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Serbie</a:t>
            </a: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En France</a:t>
            </a: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En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Italie</a:t>
            </a: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En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Espagne</a:t>
            </a: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En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Russie</a:t>
            </a: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Au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Japon</a:t>
            </a: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En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Pologne</a:t>
            </a: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Au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Brésil</a:t>
            </a: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Aux E</a:t>
            </a:r>
            <a:r>
              <a:rPr lang="sr-Latn-RS" dirty="0" smtClean="0">
                <a:solidFill>
                  <a:srgbClr val="002060"/>
                </a:solidFill>
                <a:latin typeface="Comic Sans MS" pitchFamily="66" charset="0"/>
              </a:rPr>
              <a:t>AU</a:t>
            </a: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En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Australie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23928" y="2152527"/>
            <a:ext cx="4041775" cy="395128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serbe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français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sr-Latn-RS" dirty="0" err="1">
                <a:solidFill>
                  <a:srgbClr val="0070C0"/>
                </a:solidFill>
                <a:latin typeface="Comic Sans MS" pitchFamily="66" charset="0"/>
              </a:rPr>
              <a:t>i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talien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sr-Latn-RS" dirty="0" err="1">
                <a:solidFill>
                  <a:srgbClr val="0070C0"/>
                </a:solidFill>
                <a:latin typeface="Comic Sans MS" pitchFamily="66" charset="0"/>
              </a:rPr>
              <a:t>e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spagnol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sr-Latn-RS" dirty="0" err="1">
                <a:solidFill>
                  <a:srgbClr val="0070C0"/>
                </a:solidFill>
                <a:latin typeface="Comic Sans MS" pitchFamily="66" charset="0"/>
              </a:rPr>
              <a:t>r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usse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sr-Latn-RS" dirty="0" err="1">
                <a:solidFill>
                  <a:srgbClr val="0070C0"/>
                </a:solidFill>
                <a:latin typeface="Comic Sans MS" pitchFamily="66" charset="0"/>
              </a:rPr>
              <a:t>j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aponais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sr-Latn-RS" dirty="0" err="1" smtClean="0">
                <a:solidFill>
                  <a:srgbClr val="0070C0"/>
                </a:solidFill>
                <a:latin typeface="Comic Sans MS" pitchFamily="66" charset="0"/>
              </a:rPr>
              <a:t>p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olonais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sr-Latn-RS" dirty="0" err="1">
                <a:solidFill>
                  <a:srgbClr val="0070C0"/>
                </a:solidFill>
                <a:latin typeface="Comic Sans MS" pitchFamily="66" charset="0"/>
              </a:rPr>
              <a:t>p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ortugais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sr-Latn-RS" dirty="0">
                <a:solidFill>
                  <a:srgbClr val="0070C0"/>
                </a:solidFill>
                <a:latin typeface="Comic Sans MS" pitchFamily="66" charset="0"/>
              </a:rPr>
              <a:t>a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rabe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sr-Latn-RS" dirty="0" err="1">
                <a:solidFill>
                  <a:srgbClr val="0070C0"/>
                </a:solidFill>
                <a:latin typeface="Comic Sans MS" pitchFamily="66" charset="0"/>
              </a:rPr>
              <a:t>a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nglais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097" y="3212976"/>
            <a:ext cx="3477957" cy="184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6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260648"/>
            <a:ext cx="9143999" cy="1107996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ex</a:t>
            </a:r>
            <a:r>
              <a:rPr lang="sr-Latn-RS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sr-Latn-RS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6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ises</a:t>
            </a:r>
            <a:endParaRPr lang="en-US" sz="6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Anj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60848"/>
            <a:ext cx="3665160" cy="36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02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rgbClr val="FFFF6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0072" y="620688"/>
            <a:ext cx="56886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………….Paris</a:t>
            </a:r>
          </a:p>
          <a:p>
            <a:endParaRPr lang="en-US" sz="3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………….</a:t>
            </a:r>
            <a:r>
              <a:rPr lang="en-US" sz="3200" dirty="0" err="1" smtClean="0">
                <a:solidFill>
                  <a:srgbClr val="002060"/>
                </a:solidFill>
                <a:latin typeface="Comic Sans MS" pitchFamily="66" charset="0"/>
              </a:rPr>
              <a:t>Brasil</a:t>
            </a:r>
            <a:endParaRPr lang="en-US" sz="3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………….</a:t>
            </a:r>
            <a:r>
              <a:rPr lang="en-US" sz="3200" dirty="0" err="1" smtClean="0">
                <a:solidFill>
                  <a:srgbClr val="002060"/>
                </a:solidFill>
                <a:latin typeface="Comic Sans MS" pitchFamily="66" charset="0"/>
              </a:rPr>
              <a:t>Serbie</a:t>
            </a:r>
            <a:endParaRPr lang="en-US" sz="3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………….</a:t>
            </a:r>
            <a:r>
              <a:rPr lang="en-US" sz="3200" dirty="0" err="1" smtClean="0">
                <a:solidFill>
                  <a:srgbClr val="002060"/>
                </a:solidFill>
                <a:latin typeface="Comic Sans MS" pitchFamily="66" charset="0"/>
              </a:rPr>
              <a:t>bibliothèque</a:t>
            </a:r>
            <a:endParaRPr lang="en-US" sz="3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………….</a:t>
            </a:r>
            <a:r>
              <a:rPr lang="en-US" sz="3200" dirty="0" err="1" smtClean="0">
                <a:solidFill>
                  <a:srgbClr val="002060"/>
                </a:solidFill>
                <a:latin typeface="Comic Sans MS" pitchFamily="66" charset="0"/>
              </a:rPr>
              <a:t>école</a:t>
            </a:r>
            <a:endParaRPr lang="en-US" sz="3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………….</a:t>
            </a:r>
            <a:r>
              <a:rPr lang="en-US" sz="3200" dirty="0" err="1" smtClean="0">
                <a:solidFill>
                  <a:srgbClr val="002060"/>
                </a:solidFill>
                <a:latin typeface="Comic Sans MS" pitchFamily="66" charset="0"/>
              </a:rPr>
              <a:t>cinéma</a:t>
            </a:r>
            <a:endParaRPr lang="en-US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2561" y="2344236"/>
            <a:ext cx="5220072" cy="2062103"/>
          </a:xfrm>
          <a:prstGeom prst="rect">
            <a:avLst/>
          </a:prstGeom>
          <a:solidFill>
            <a:srgbClr val="FFFF66"/>
          </a:solidFill>
          <a:ln w="28575">
            <a:solidFill>
              <a:srgbClr val="FFC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1.</a:t>
            </a:r>
            <a:r>
              <a:rPr lang="sr-Latn-RS" sz="3200" dirty="0" smtClean="0">
                <a:solidFill>
                  <a:srgbClr val="FF0000"/>
                </a:solidFill>
                <a:latin typeface="Comic Sans MS" pitchFamily="66" charset="0"/>
              </a:rPr>
              <a:t>Upotrebi odgovarajući predlog za mesto. Zadatak uradi usmeno i proveri svoje odgovore klikom na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66" y="182467"/>
            <a:ext cx="2337048" cy="2161769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103867" y="4606394"/>
            <a:ext cx="2339752" cy="400110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solidFill>
                  <a:srgbClr val="C00000"/>
                </a:solidFill>
                <a:latin typeface="Comic Sans MS" pitchFamily="66" charset="0"/>
              </a:rPr>
              <a:t>       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RE</a:t>
            </a:r>
            <a:r>
              <a:rPr lang="sr-Latn-RS" sz="2000" dirty="0" smtClean="0">
                <a:solidFill>
                  <a:srgbClr val="C00000"/>
                </a:solidFill>
                <a:latin typeface="Comic Sans MS" pitchFamily="66" charset="0"/>
              </a:rPr>
              <a:t>ŠENJA</a:t>
            </a:r>
            <a:endParaRPr lang="en-US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6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7984" y="699114"/>
            <a:ext cx="45365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  <a:latin typeface="Comic Sans MS" pitchFamily="66" charset="0"/>
              </a:rPr>
              <a:t>À</a:t>
            </a: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Paris</a:t>
            </a:r>
          </a:p>
          <a:p>
            <a:endParaRPr lang="en-US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3200" b="1" u="sng" dirty="0" smtClean="0">
                <a:solidFill>
                  <a:srgbClr val="002060"/>
                </a:solidFill>
                <a:latin typeface="Comic Sans MS" pitchFamily="66" charset="0"/>
              </a:rPr>
              <a:t>Au</a:t>
            </a:r>
            <a:r>
              <a:rPr lang="en-US" sz="32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Comic Sans MS" pitchFamily="66" charset="0"/>
              </a:rPr>
              <a:t>Brasil</a:t>
            </a:r>
            <a:endParaRPr lang="en-US" sz="32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3200" b="1" u="sng" dirty="0" smtClean="0">
                <a:solidFill>
                  <a:srgbClr val="002060"/>
                </a:solidFill>
                <a:latin typeface="Comic Sans MS" pitchFamily="66" charset="0"/>
              </a:rPr>
              <a:t>En</a:t>
            </a: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Comic Sans MS" pitchFamily="66" charset="0"/>
              </a:rPr>
              <a:t>Serbie</a:t>
            </a:r>
            <a:endParaRPr lang="en-US" sz="32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3200" b="1" u="sng" dirty="0" smtClean="0">
                <a:solidFill>
                  <a:srgbClr val="002060"/>
                </a:solidFill>
                <a:latin typeface="Comic Sans MS" pitchFamily="66" charset="0"/>
              </a:rPr>
              <a:t>À la </a:t>
            </a:r>
            <a:r>
              <a:rPr lang="en-US" sz="3200" dirty="0" err="1" smtClean="0">
                <a:solidFill>
                  <a:srgbClr val="C00000"/>
                </a:solidFill>
                <a:latin typeface="Comic Sans MS" pitchFamily="66" charset="0"/>
              </a:rPr>
              <a:t>biblothèque</a:t>
            </a:r>
            <a:endParaRPr lang="en-US" sz="32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3200" b="1" u="sng" dirty="0" smtClean="0">
                <a:solidFill>
                  <a:srgbClr val="002060"/>
                </a:solidFill>
                <a:latin typeface="Comic Sans MS" pitchFamily="66" charset="0"/>
              </a:rPr>
              <a:t>À l</a:t>
            </a:r>
            <a:r>
              <a:rPr lang="en-US" sz="3200" b="1" u="sng" dirty="0">
                <a:solidFill>
                  <a:srgbClr val="002060"/>
                </a:solidFill>
                <a:latin typeface="Comic Sans MS" pitchFamily="66" charset="0"/>
              </a:rPr>
              <a:t>’ </a:t>
            </a:r>
            <a:r>
              <a:rPr lang="en-US" sz="3200" u="sng" dirty="0" err="1">
                <a:solidFill>
                  <a:srgbClr val="C00000"/>
                </a:solidFill>
                <a:latin typeface="Comic Sans MS" pitchFamily="66" charset="0"/>
              </a:rPr>
              <a:t>é</a:t>
            </a:r>
            <a:r>
              <a:rPr lang="en-US" sz="3200" dirty="0" err="1" smtClean="0">
                <a:solidFill>
                  <a:srgbClr val="C00000"/>
                </a:solidFill>
                <a:latin typeface="Comic Sans MS" pitchFamily="66" charset="0"/>
              </a:rPr>
              <a:t>cole</a:t>
            </a:r>
            <a:endParaRPr lang="en-US" sz="32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3200" b="1" u="sng" dirty="0" smtClean="0">
                <a:solidFill>
                  <a:srgbClr val="002060"/>
                </a:solidFill>
                <a:latin typeface="Comic Sans MS" pitchFamily="66" charset="0"/>
              </a:rPr>
              <a:t>Au</a:t>
            </a:r>
            <a:r>
              <a:rPr lang="en-US" sz="32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Comic Sans MS" pitchFamily="66" charset="0"/>
              </a:rPr>
              <a:t>cinèma</a:t>
            </a:r>
            <a:endParaRPr lang="en-US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DFFEB"/>
              </a:clrFrom>
              <a:clrTo>
                <a:srgbClr val="FDFF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4390660" cy="30243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2339752" cy="400110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solidFill>
                  <a:srgbClr val="C00000"/>
                </a:solidFill>
                <a:latin typeface="Comic Sans MS" pitchFamily="66" charset="0"/>
              </a:rPr>
              <a:t>       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RE</a:t>
            </a:r>
            <a:r>
              <a:rPr lang="sr-Latn-RS" sz="2000" dirty="0" smtClean="0">
                <a:solidFill>
                  <a:srgbClr val="C00000"/>
                </a:solidFill>
                <a:latin typeface="Comic Sans MS" pitchFamily="66" charset="0"/>
              </a:rPr>
              <a:t>ŠENJA</a:t>
            </a:r>
            <a:endParaRPr lang="en-US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9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349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Les prépositions de  lieu</vt:lpstr>
      <vt:lpstr>  </vt:lpstr>
      <vt:lpstr>PowerPoint Presentation</vt:lpstr>
      <vt:lpstr>PowerPoint Presentation</vt:lpstr>
      <vt:lpstr>PowerPoint Presentation</vt:lpstr>
      <vt:lpstr>TABELA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preposition du lieu</dc:title>
  <dc:creator>Anja</dc:creator>
  <cp:lastModifiedBy>Anja</cp:lastModifiedBy>
  <cp:revision>22</cp:revision>
  <dcterms:created xsi:type="dcterms:W3CDTF">2014-09-20T14:17:17Z</dcterms:created>
  <dcterms:modified xsi:type="dcterms:W3CDTF">2015-11-22T15:01:35Z</dcterms:modified>
</cp:coreProperties>
</file>