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79" r:id="rId4"/>
    <p:sldId id="265" r:id="rId5"/>
    <p:sldId id="262" r:id="rId6"/>
    <p:sldId id="257" r:id="rId7"/>
    <p:sldId id="259" r:id="rId8"/>
    <p:sldId id="263" r:id="rId9"/>
    <p:sldId id="264" r:id="rId10"/>
    <p:sldId id="260" r:id="rId11"/>
    <p:sldId id="266" r:id="rId12"/>
    <p:sldId id="281" r:id="rId13"/>
    <p:sldId id="258" r:id="rId14"/>
    <p:sldId id="267" r:id="rId15"/>
    <p:sldId id="268" r:id="rId16"/>
    <p:sldId id="269" r:id="rId17"/>
    <p:sldId id="271" r:id="rId18"/>
    <p:sldId id="270" r:id="rId19"/>
    <p:sldId id="272" r:id="rId20"/>
    <p:sldId id="278" r:id="rId21"/>
    <p:sldId id="276" r:id="rId22"/>
    <p:sldId id="277" r:id="rId23"/>
    <p:sldId id="274" r:id="rId24"/>
    <p:sldId id="282" r:id="rId25"/>
    <p:sldId id="283" r:id="rId26"/>
    <p:sldId id="275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3300"/>
    <a:srgbClr val="FF0000"/>
    <a:srgbClr val="11EFEA"/>
    <a:srgbClr val="00FF00"/>
    <a:srgbClr val="FF0066"/>
    <a:srgbClr val="FBF763"/>
    <a:srgbClr val="A8082E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9" autoAdjust="0"/>
    <p:restoredTop sz="94660"/>
  </p:normalViewPr>
  <p:slideViewPr>
    <p:cSldViewPr>
      <p:cViewPr varScale="1">
        <p:scale>
          <a:sx n="55" d="100"/>
          <a:sy n="55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C2FF9E-42F6-42A8-BFBB-4340A69FA769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085B41-27FF-463E-A9BB-6BEB91AB42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gif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" Target="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gif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Relationship Id="rId5" Type="http://schemas.openxmlformats.org/officeDocument/2006/relationships/slide" Target="slide2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206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280920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i="1" dirty="0" smtClean="0">
                <a:solidFill>
                  <a:srgbClr val="A8082E"/>
                </a:solidFill>
              </a:rPr>
              <a:t>Le </a:t>
            </a:r>
            <a:r>
              <a:rPr lang="en-US" i="1" dirty="0" err="1" smtClean="0">
                <a:solidFill>
                  <a:srgbClr val="A8082E"/>
                </a:solidFill>
              </a:rPr>
              <a:t>conditionnel</a:t>
            </a:r>
            <a:r>
              <a:rPr lang="en-US" i="1" dirty="0" smtClean="0">
                <a:solidFill>
                  <a:srgbClr val="A8082E"/>
                </a:solidFill>
              </a:rPr>
              <a:t> </a:t>
            </a:r>
            <a:r>
              <a:rPr lang="en-US" i="1" dirty="0" err="1" smtClean="0">
                <a:solidFill>
                  <a:srgbClr val="A8082E"/>
                </a:solidFill>
              </a:rPr>
              <a:t>présent</a:t>
            </a:r>
            <a:endParaRPr lang="en-US" i="1" dirty="0">
              <a:solidFill>
                <a:srgbClr val="A80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0066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09820" y="2227178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Latn-RS" sz="2800" b="1" dirty="0" smtClean="0">
                <a:solidFill>
                  <a:srgbClr val="002060"/>
                </a:solidFill>
              </a:rPr>
              <a:t>U drugom slučaju,kondicional još upotrebljavamo za davanje nekog </a:t>
            </a:r>
            <a:r>
              <a:rPr lang="sr-Latn-RS" sz="2800" b="1" dirty="0" smtClean="0">
                <a:solidFill>
                  <a:srgbClr val="002060"/>
                </a:solidFill>
              </a:rPr>
              <a:t>saveta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  <a:endParaRPr lang="sr-Latn-RS" sz="28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sr-Latn-RS" sz="28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sr-Latn-RS" sz="2800" b="1" dirty="0" smtClean="0">
                <a:solidFill>
                  <a:srgbClr val="002060"/>
                </a:solidFill>
              </a:rPr>
              <a:t>Davanje sugestije,primedbe.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Action Button: Document 4">
            <a:hlinkClick r:id="" action="ppaction://hlinkshowjump?jump=nextslide" highlightClick="1"/>
          </p:cNvPr>
          <p:cNvSpPr/>
          <p:nvPr/>
        </p:nvSpPr>
        <p:spPr>
          <a:xfrm>
            <a:off x="7962800" y="5701898"/>
            <a:ext cx="864096" cy="864096"/>
          </a:xfrm>
          <a:prstGeom prst="actionButtonDocumen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764704"/>
            <a:ext cx="1619476" cy="2753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7049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5976664" cy="28505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2400" b="1" dirty="0" smtClean="0">
                <a:solidFill>
                  <a:srgbClr val="002060"/>
                </a:solidFill>
              </a:rPr>
              <a:t>Tu devrais lire plus </a:t>
            </a:r>
            <a:r>
              <a:rPr lang="sr-Latn-RS" sz="2400" b="1" dirty="0" smtClean="0">
                <a:solidFill>
                  <a:srgbClr val="002060"/>
                </a:solidFill>
              </a:rPr>
              <a:t>de </a:t>
            </a:r>
            <a:r>
              <a:rPr lang="sr-Latn-RS" sz="2400" b="1" dirty="0" smtClean="0">
                <a:solidFill>
                  <a:srgbClr val="002060"/>
                </a:solidFill>
              </a:rPr>
              <a:t>livres.</a:t>
            </a:r>
          </a:p>
          <a:p>
            <a:pPr>
              <a:buFont typeface="Wingdings" pitchFamily="2" charset="2"/>
              <a:buChar char="§"/>
            </a:pPr>
            <a:endParaRPr lang="sr-Latn-RS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r-Latn-RS" sz="2400" b="1" dirty="0" smtClean="0">
                <a:solidFill>
                  <a:srgbClr val="002060"/>
                </a:solidFill>
              </a:rPr>
              <a:t>Vous devriez boire moins de Coca</a:t>
            </a:r>
          </a:p>
          <a:p>
            <a:pPr>
              <a:buFont typeface="Wingdings" pitchFamily="2" charset="2"/>
              <a:buChar char="§"/>
            </a:pPr>
            <a:endParaRPr lang="sr-Latn-RS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r-Latn-RS" sz="2400" b="1" dirty="0" smtClean="0">
                <a:solidFill>
                  <a:srgbClr val="002060"/>
                </a:solidFill>
              </a:rPr>
              <a:t>Je devrais parler avec toi.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03748" y="5013176"/>
            <a:ext cx="5112568" cy="135029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31840" y="522665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U sličajevima kada se nekome daje  savet,najčešće se koristi glagol </a:t>
            </a:r>
            <a:r>
              <a:rPr lang="sr-Latn-RS" b="1" i="1" u="sng" dirty="0" smtClean="0">
                <a:solidFill>
                  <a:srgbClr val="FF0000"/>
                </a:solidFill>
              </a:rPr>
              <a:t>devoir (trebati)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44" y="445484"/>
            <a:ext cx="2085975" cy="2190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58471"/>
            <a:ext cx="2409825" cy="1905000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6516216" y="2492896"/>
            <a:ext cx="1584176" cy="1152806"/>
          </a:xfrm>
          <a:prstGeom prst="rightArrow">
            <a:avLst/>
          </a:prstGeom>
          <a:solidFill>
            <a:srgbClr val="002060"/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1062" y="2884633"/>
            <a:ext cx="133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FF00"/>
                </a:solidFill>
              </a:rPr>
              <a:t>PREVOD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15" y="2365897"/>
            <a:ext cx="571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3343" y="4150854"/>
            <a:ext cx="6790458" cy="216302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 err="1" smtClean="0">
                <a:solidFill>
                  <a:srgbClr val="003300"/>
                </a:solidFill>
              </a:rPr>
              <a:t>Trebalo</a:t>
            </a:r>
            <a:r>
              <a:rPr lang="en-US" sz="2400" dirty="0" smtClean="0">
                <a:solidFill>
                  <a:srgbClr val="003300"/>
                </a:solidFill>
              </a:rPr>
              <a:t> bi da </a:t>
            </a:r>
            <a:r>
              <a:rPr lang="sr-Latn-RS" sz="2400" dirty="0" smtClean="0">
                <a:solidFill>
                  <a:srgbClr val="003300"/>
                </a:solidFill>
              </a:rPr>
              <a:t>či</a:t>
            </a:r>
            <a:r>
              <a:rPr lang="en-US" sz="2400" dirty="0">
                <a:solidFill>
                  <a:srgbClr val="003300"/>
                </a:solidFill>
              </a:rPr>
              <a:t>t</a:t>
            </a:r>
            <a:r>
              <a:rPr lang="sr-Latn-RS" sz="2400" dirty="0" smtClean="0">
                <a:solidFill>
                  <a:srgbClr val="003300"/>
                </a:solidFill>
              </a:rPr>
              <a:t>aš više knjiga.</a:t>
            </a:r>
          </a:p>
          <a:p>
            <a:pPr>
              <a:buBlip>
                <a:blip r:embed="rId2"/>
              </a:buBlip>
            </a:pPr>
            <a:endParaRPr lang="sr-Latn-RS" sz="2400" dirty="0" smtClean="0">
              <a:solidFill>
                <a:srgbClr val="003300"/>
              </a:solidFill>
            </a:endParaRPr>
          </a:p>
          <a:p>
            <a:pPr>
              <a:buBlip>
                <a:blip r:embed="rId2"/>
              </a:buBlip>
            </a:pPr>
            <a:r>
              <a:rPr lang="sr-Latn-RS" sz="2400" dirty="0" smtClean="0">
                <a:solidFill>
                  <a:srgbClr val="003300"/>
                </a:solidFill>
              </a:rPr>
              <a:t>Trebalo bi da pijete manje Koka Kole.</a:t>
            </a:r>
          </a:p>
          <a:p>
            <a:pPr>
              <a:buBlip>
                <a:blip r:embed="rId2"/>
              </a:buBlip>
            </a:pPr>
            <a:endParaRPr lang="sr-Latn-RS" sz="2400" dirty="0" smtClean="0">
              <a:solidFill>
                <a:srgbClr val="003300"/>
              </a:solidFill>
            </a:endParaRPr>
          </a:p>
          <a:p>
            <a:pPr>
              <a:buBlip>
                <a:blip r:embed="rId2"/>
              </a:buBlip>
            </a:pPr>
            <a:r>
              <a:rPr lang="sr-Latn-RS" sz="2400" dirty="0" smtClean="0">
                <a:solidFill>
                  <a:srgbClr val="003300"/>
                </a:solidFill>
              </a:rPr>
              <a:t>Trebalo bi da pričam sa tobom.</a:t>
            </a:r>
          </a:p>
          <a:p>
            <a:pPr>
              <a:buBlip>
                <a:blip r:embed="rId2"/>
              </a:buBlip>
            </a:pPr>
            <a:endParaRPr lang="sr-Latn-RS" sz="2400" dirty="0" smtClean="0">
              <a:solidFill>
                <a:srgbClr val="003300"/>
              </a:solidFill>
            </a:endParaRPr>
          </a:p>
          <a:p>
            <a:pPr>
              <a:buBlip>
                <a:blip r:embed="rId2"/>
              </a:buBlip>
            </a:pPr>
            <a:endParaRPr lang="sr-Latn-RS" sz="2400" dirty="0" smtClean="0">
              <a:solidFill>
                <a:srgbClr val="003300"/>
              </a:solidFill>
            </a:endParaRPr>
          </a:p>
          <a:p>
            <a:pPr>
              <a:buBlip>
                <a:blip r:embed="rId2"/>
              </a:buBlip>
            </a:pP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5436096" y="188640"/>
            <a:ext cx="3707904" cy="2016224"/>
          </a:xfrm>
          <a:prstGeom prst="star10">
            <a:avLst/>
          </a:prstGeom>
          <a:solidFill>
            <a:srgbClr val="C00000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68353" y="786377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</a:rPr>
              <a:t>Glagol trebati je u srpskom jeziku neličan i uvek se prevodi kao </a:t>
            </a:r>
            <a:r>
              <a:rPr lang="sr-Latn-RS" i="1" dirty="0" smtClean="0">
                <a:solidFill>
                  <a:srgbClr val="FFFF00"/>
                </a:solidFill>
              </a:rPr>
              <a:t>TREBALO BI DA...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919431">
            <a:off x="5038355" y="5420254"/>
            <a:ext cx="4265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 francuskom jeziku nije </a:t>
            </a:r>
            <a:r>
              <a:rPr lang="sr-Latn-R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neličan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r>
              <a:rPr lang="sr-Latn-R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ali </a:t>
            </a:r>
            <a:r>
              <a:rPr lang="sr-Latn-R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pazite na srpski prevod!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1982"/>
            <a:ext cx="1670720" cy="20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FFEC9E"/>
            </a:gs>
            <a:gs pos="34000">
              <a:srgbClr val="FFCC0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79075" y="2404983"/>
            <a:ext cx="6488424" cy="390433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Latn-RS" sz="2400" b="1" dirty="0" smtClean="0">
                <a:solidFill>
                  <a:srgbClr val="002060"/>
                </a:solidFill>
              </a:rPr>
              <a:t>I u trećem slučaju,kondicional koristimo kada želimo da </a:t>
            </a:r>
            <a:r>
              <a:rPr lang="sr-Latn-RS" sz="2400" b="1" dirty="0" smtClean="0">
                <a:solidFill>
                  <a:srgbClr val="002060"/>
                </a:solidFill>
              </a:rPr>
              <a:t>iskažemo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r>
              <a:rPr lang="sr-Latn-RS" sz="2400" b="1" dirty="0" smtClean="0">
                <a:solidFill>
                  <a:srgbClr val="002060"/>
                </a:solidFill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</a:rPr>
              <a:t>želju,radoznalost,volju</a:t>
            </a:r>
            <a:r>
              <a:rPr lang="sr-Latn-RS" sz="2400" b="1" dirty="0">
                <a:solidFill>
                  <a:srgbClr val="002060"/>
                </a:solidFill>
              </a:rPr>
              <a:t>... š</a:t>
            </a:r>
            <a:r>
              <a:rPr lang="sr-Latn-RS" sz="2400" b="1" dirty="0" smtClean="0">
                <a:solidFill>
                  <a:srgbClr val="002060"/>
                </a:solidFill>
              </a:rPr>
              <a:t>ta </a:t>
            </a:r>
            <a:r>
              <a:rPr lang="sr-Latn-RS" sz="2400" b="1" dirty="0">
                <a:solidFill>
                  <a:srgbClr val="002060"/>
                </a:solidFill>
              </a:rPr>
              <a:t>je ono što bismo mnogo </a:t>
            </a:r>
            <a:r>
              <a:rPr lang="sr-Latn-RS" sz="2400" b="1" dirty="0" smtClean="0">
                <a:solidFill>
                  <a:srgbClr val="002060"/>
                </a:solidFill>
              </a:rPr>
              <a:t>voleli.</a:t>
            </a:r>
            <a:endParaRPr lang="sr-Latn-RS" sz="24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sr-Latn-RS" sz="24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" y="188640"/>
            <a:ext cx="1990725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40" y="488677"/>
            <a:ext cx="1676400" cy="1371600"/>
          </a:xfrm>
          <a:prstGeom prst="rect">
            <a:avLst/>
          </a:prstGeom>
        </p:spPr>
      </p:pic>
      <p:sp>
        <p:nvSpPr>
          <p:cNvPr id="9" name="Action Button: Document 8">
            <a:hlinkClick r:id="" action="ppaction://hlinkshowjump?jump=nextslide" highlightClick="1"/>
          </p:cNvPr>
          <p:cNvSpPr/>
          <p:nvPr/>
        </p:nvSpPr>
        <p:spPr>
          <a:xfrm>
            <a:off x="7530752" y="5445224"/>
            <a:ext cx="864096" cy="864096"/>
          </a:xfrm>
          <a:prstGeom prst="actionButton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7544" y="2924944"/>
            <a:ext cx="6840760" cy="21630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2400" b="1" dirty="0" smtClean="0">
                <a:solidFill>
                  <a:srgbClr val="002060"/>
                </a:solidFill>
              </a:rPr>
              <a:t>J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sr-Latn-RS" sz="2400" b="1" dirty="0" smtClean="0">
                <a:solidFill>
                  <a:srgbClr val="002060"/>
                </a:solidFill>
              </a:rPr>
              <a:t>aimerais </a:t>
            </a:r>
            <a:r>
              <a:rPr lang="sr-Latn-RS" sz="2400" b="1" dirty="0" smtClean="0">
                <a:solidFill>
                  <a:srgbClr val="002060"/>
                </a:solidFill>
              </a:rPr>
              <a:t>visiter</a:t>
            </a:r>
            <a:r>
              <a:rPr lang="sr-Latn-RS" sz="2400" b="1" dirty="0" smtClean="0">
                <a:solidFill>
                  <a:srgbClr val="002060"/>
                </a:solidFill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</a:rPr>
              <a:t>à Paris.</a:t>
            </a:r>
          </a:p>
          <a:p>
            <a:pPr>
              <a:buFont typeface="Wingdings" pitchFamily="2" charset="2"/>
              <a:buChar char="§"/>
            </a:pPr>
            <a:endParaRPr lang="sr-Latn-RS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r-Latn-RS" sz="2400" b="1" dirty="0" smtClean="0">
                <a:solidFill>
                  <a:srgbClr val="002060"/>
                </a:solidFill>
              </a:rPr>
              <a:t>Ma copine voudrait chanter avec moi.</a:t>
            </a:r>
          </a:p>
          <a:p>
            <a:pPr>
              <a:buFont typeface="Wingdings" pitchFamily="2" charset="2"/>
              <a:buChar char="§"/>
            </a:pPr>
            <a:endParaRPr lang="sr-Latn-RS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r-Latn-RS" sz="2400" b="1" dirty="0" smtClean="0">
                <a:solidFill>
                  <a:srgbClr val="002060"/>
                </a:solidFill>
              </a:rPr>
              <a:t>Je voudarais visiter ma tante à </a:t>
            </a:r>
            <a:r>
              <a:rPr lang="sr-Latn-RS" sz="2400" b="1" dirty="0" smtClean="0">
                <a:solidFill>
                  <a:srgbClr val="002060"/>
                </a:solidFill>
              </a:rPr>
              <a:t>Bordeaux</a:t>
            </a:r>
            <a:r>
              <a:rPr lang="sr-Latn-R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2987" y="1060993"/>
            <a:ext cx="4896544" cy="923330"/>
          </a:xfrm>
          <a:prstGeom prst="rect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</a:rPr>
              <a:t>Kada govorimo o željama,odnosno o nečemu što bismo hteli ili voleli,najčešće koristimo glagole aimer(voleti),vouloir(hteti</a:t>
            </a:r>
            <a:r>
              <a:rPr lang="sr-Latn-RS" dirty="0" smtClean="0">
                <a:solidFill>
                  <a:srgbClr val="002060"/>
                </a:solidFill>
              </a:rPr>
              <a:t>).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9620"/>
            <a:ext cx="1838325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52" y="2708920"/>
            <a:ext cx="2365400" cy="1632854"/>
          </a:xfrm>
          <a:prstGeom prst="rect">
            <a:avLst/>
          </a:prstGeom>
        </p:spPr>
      </p:pic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6948264" y="5207171"/>
            <a:ext cx="1584176" cy="1152806"/>
          </a:xfrm>
          <a:prstGeom prst="rightArrow">
            <a:avLst/>
          </a:prstGeom>
          <a:solidFill>
            <a:srgbClr val="FF0066"/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73699" y="5598908"/>
            <a:ext cx="133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FF00"/>
                </a:solidFill>
              </a:rPr>
              <a:t>PREVOD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08" y="5122658"/>
            <a:ext cx="5730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3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2">
                <a:lumMod val="5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51720" y="3284984"/>
            <a:ext cx="6840760" cy="216302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sr-Latn-RS" sz="2400" dirty="0" smtClean="0">
                <a:solidFill>
                  <a:srgbClr val="002060"/>
                </a:solidFill>
              </a:rPr>
              <a:t>Volela bih </a:t>
            </a:r>
            <a:r>
              <a:rPr lang="sr-Latn-RS" sz="2400" dirty="0" smtClean="0">
                <a:solidFill>
                  <a:srgbClr val="002060"/>
                </a:solidFill>
              </a:rPr>
              <a:t>da posetim</a:t>
            </a:r>
            <a:r>
              <a:rPr lang="sr-Latn-RS" sz="2400" dirty="0" smtClean="0">
                <a:solidFill>
                  <a:srgbClr val="002060"/>
                </a:solidFill>
              </a:rPr>
              <a:t> Pariz</a:t>
            </a:r>
            <a:r>
              <a:rPr lang="sr-Latn-RS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endParaRPr lang="sr-Latn-RS" sz="2400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sr-Latn-RS" sz="2400" dirty="0" smtClean="0">
                <a:solidFill>
                  <a:srgbClr val="002060"/>
                </a:solidFill>
              </a:rPr>
              <a:t>Moja drugarica bi volela </a:t>
            </a:r>
            <a:r>
              <a:rPr lang="sr-Latn-RS" sz="2400" dirty="0" smtClean="0">
                <a:solidFill>
                  <a:srgbClr val="002060"/>
                </a:solidFill>
              </a:rPr>
              <a:t>da peva </a:t>
            </a:r>
            <a:r>
              <a:rPr lang="sr-Latn-RS" sz="2400" dirty="0" smtClean="0">
                <a:solidFill>
                  <a:srgbClr val="002060"/>
                </a:solidFill>
              </a:rPr>
              <a:t>sa </a:t>
            </a:r>
            <a:r>
              <a:rPr lang="sr-Latn-RS" sz="2400" dirty="0" smtClean="0">
                <a:solidFill>
                  <a:srgbClr val="002060"/>
                </a:solidFill>
              </a:rPr>
              <a:t>mnom.</a:t>
            </a:r>
          </a:p>
          <a:p>
            <a:pPr>
              <a:buBlip>
                <a:blip r:embed="rId2"/>
              </a:buBlip>
            </a:pPr>
            <a:endParaRPr lang="sr-Latn-RS" sz="2400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sr-Latn-RS" sz="2400" dirty="0" smtClean="0">
                <a:solidFill>
                  <a:srgbClr val="002060"/>
                </a:solidFill>
              </a:rPr>
              <a:t>Želela bih </a:t>
            </a:r>
            <a:r>
              <a:rPr lang="sr-Latn-RS" sz="2400" dirty="0" smtClean="0">
                <a:solidFill>
                  <a:srgbClr val="002060"/>
                </a:solidFill>
              </a:rPr>
              <a:t>da posetim</a:t>
            </a:r>
            <a:r>
              <a:rPr lang="sr-Latn-RS" sz="2400" dirty="0" smtClean="0">
                <a:solidFill>
                  <a:srgbClr val="002060"/>
                </a:solidFill>
              </a:rPr>
              <a:t> </a:t>
            </a:r>
            <a:r>
              <a:rPr lang="sr-Latn-RS" sz="2400" dirty="0" smtClean="0">
                <a:solidFill>
                  <a:srgbClr val="002060"/>
                </a:solidFill>
              </a:rPr>
              <a:t>moju tetku u Bordou.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786063" cy="226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594436"/>
            <a:ext cx="2880320" cy="28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rgbClr val="003300"/>
            </a:gs>
            <a:gs pos="88000">
              <a:srgbClr val="FFC000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hlinkClick r:id="rId2" action="ppaction://hlinksldjump"/>
          </p:cNvPr>
          <p:cNvSpPr/>
          <p:nvPr/>
        </p:nvSpPr>
        <p:spPr>
          <a:xfrm>
            <a:off x="4932040" y="1268760"/>
            <a:ext cx="3096344" cy="1656184"/>
          </a:xfrm>
          <a:prstGeom prst="plaque">
            <a:avLst/>
          </a:prstGeom>
          <a:gradFill flip="none" rotWithShape="1">
            <a:gsLst>
              <a:gs pos="0">
                <a:srgbClr val="F1FDB5">
                  <a:shade val="30000"/>
                  <a:satMod val="115000"/>
                </a:srgbClr>
              </a:gs>
              <a:gs pos="50000">
                <a:srgbClr val="F1FDB5">
                  <a:shade val="67500"/>
                  <a:satMod val="115000"/>
                </a:srgbClr>
              </a:gs>
              <a:gs pos="100000">
                <a:srgbClr val="F1FDB5">
                  <a:shade val="100000"/>
                  <a:satMod val="115000"/>
                </a:srgbClr>
              </a:gs>
            </a:gsLst>
            <a:lin ang="8100000" scaled="1"/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que 5">
            <a:hlinkClick r:id="rId3" action="ppaction://hlinksldjump"/>
          </p:cNvPr>
          <p:cNvSpPr/>
          <p:nvPr/>
        </p:nvSpPr>
        <p:spPr>
          <a:xfrm>
            <a:off x="4932040" y="3418803"/>
            <a:ext cx="3096344" cy="1656184"/>
          </a:xfrm>
          <a:prstGeom prst="plaqu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8064" y="183524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002060"/>
                </a:solidFill>
              </a:rPr>
              <a:t>LES EX</a:t>
            </a:r>
            <a:r>
              <a:rPr lang="en-US" sz="2800" dirty="0" smtClean="0">
                <a:solidFill>
                  <a:srgbClr val="002060"/>
                </a:solidFill>
              </a:rPr>
              <a:t>ERCISES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769841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002060"/>
                </a:solidFill>
              </a:rPr>
              <a:t>  </a:t>
            </a:r>
            <a:r>
              <a:rPr lang="sr-Latn-RS" sz="2800" dirty="0" smtClean="0">
                <a:solidFill>
                  <a:srgbClr val="002060"/>
                </a:solidFill>
              </a:rPr>
              <a:t>VERBES   irréguliers 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77573"/>
            <a:ext cx="2606730" cy="2007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73" y="3487624"/>
            <a:ext cx="2341296" cy="1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240">
              <a:srgbClr val="FAFDFF"/>
            </a:gs>
            <a:gs pos="78000">
              <a:srgbClr val="00FF0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5018" y="1994734"/>
            <a:ext cx="4834167" cy="216302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sr-Latn-RS" sz="2400" b="1" dirty="0" smtClean="0">
                <a:solidFill>
                  <a:srgbClr val="0070C0"/>
                </a:solidFill>
              </a:rPr>
              <a:t>Nepravilni glagoli su glagoli kod kojih se osnova ne dobija odbijanjem nastavaka na infinitivu,već oni imaju </a:t>
            </a:r>
            <a:r>
              <a:rPr lang="sr-Latn-RS" sz="2400" b="1" dirty="0" smtClean="0">
                <a:solidFill>
                  <a:srgbClr val="0070C0"/>
                </a:solidFill>
              </a:rPr>
              <a:t>svoj, </a:t>
            </a:r>
            <a:r>
              <a:rPr lang="sr-Latn-RS" sz="2400" b="1" dirty="0" smtClean="0">
                <a:solidFill>
                  <a:srgbClr val="0070C0"/>
                </a:solidFill>
              </a:rPr>
              <a:t>samostalni </a:t>
            </a:r>
            <a:r>
              <a:rPr lang="sr-Latn-RS" sz="2400" b="1" dirty="0" smtClean="0">
                <a:solidFill>
                  <a:srgbClr val="0070C0"/>
                </a:solidFill>
              </a:rPr>
              <a:t>oblik.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476672"/>
            <a:ext cx="2142132" cy="2160240"/>
          </a:xfrm>
          <a:prstGeom prst="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395536" y="3933056"/>
            <a:ext cx="1512168" cy="93610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421644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</a:rPr>
              <a:t>TABELA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05254"/>
            <a:ext cx="127215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F763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5157192"/>
            <a:ext cx="7805172" cy="1143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sr-Latn-RS" sz="2800" dirty="0" smtClean="0">
                <a:solidFill>
                  <a:srgbClr val="6600FF"/>
                </a:solidFill>
              </a:rPr>
              <a:t>U kondicionalu,osnova i za pravilne i za nepravilne glagole je ista kao u futuru!</a:t>
            </a:r>
            <a:endParaRPr lang="en-US" sz="2800" dirty="0">
              <a:solidFill>
                <a:srgbClr val="66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64058"/>
              </p:ext>
            </p:extLst>
          </p:nvPr>
        </p:nvGraphicFramePr>
        <p:xfrm>
          <a:off x="3491880" y="764704"/>
          <a:ext cx="5437112" cy="33381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29821"/>
                <a:gridCol w="2607291"/>
              </a:tblGrid>
              <a:tr h="655194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   </a:t>
                      </a:r>
                      <a:r>
                        <a:rPr lang="sr-Latn-RS" dirty="0" smtClean="0">
                          <a:solidFill>
                            <a:srgbClr val="002060"/>
                          </a:solidFill>
                        </a:rPr>
                        <a:t>GLAGOL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002060"/>
                          </a:solidFill>
                        </a:rPr>
                        <a:t>OSNOVA ZA</a:t>
                      </a:r>
                      <a:r>
                        <a:rPr lang="sr-Latn-RS" baseline="0" dirty="0" smtClean="0">
                          <a:solidFill>
                            <a:srgbClr val="002060"/>
                          </a:solidFill>
                        </a:rPr>
                        <a:t>   GRAĐENJE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       être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Ser-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5370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       avoir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Aur-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     vouloir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Voudr-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     pouvoir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Pourr-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      venir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Viendr-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      aller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  Ir-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       voir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C00000"/>
                          </a:solidFill>
                        </a:rPr>
                        <a:t>          Verr-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39"/>
            <a:ext cx="3384376" cy="3816425"/>
          </a:xfrm>
          <a:prstGeom prst="rect">
            <a:avLst/>
          </a:prstGeom>
        </p:spPr>
      </p:pic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7236296" y="5517232"/>
            <a:ext cx="1152128" cy="792088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6852" y="4694980"/>
            <a:ext cx="6718450" cy="2163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200" dirty="0" smtClean="0">
                <a:solidFill>
                  <a:srgbClr val="6600FF"/>
                </a:solidFill>
              </a:rPr>
              <a:t>Je </a:t>
            </a:r>
            <a:r>
              <a:rPr lang="en-US" sz="2200" dirty="0" err="1" smtClean="0">
                <a:solidFill>
                  <a:srgbClr val="6600FF"/>
                </a:solidFill>
              </a:rPr>
              <a:t>regardais</a:t>
            </a:r>
            <a:r>
              <a:rPr lang="en-US" sz="2200" dirty="0" smtClean="0">
                <a:solidFill>
                  <a:srgbClr val="6600FF"/>
                </a:solidFill>
              </a:rPr>
              <a:t> le film</a:t>
            </a:r>
            <a:r>
              <a:rPr lang="sr-Latn-RS" sz="2200" dirty="0" smtClean="0">
                <a:solidFill>
                  <a:srgbClr val="6600FF"/>
                </a:solidFill>
              </a:rPr>
              <a:t>.</a:t>
            </a:r>
            <a:endParaRPr lang="en-US" sz="2200" dirty="0" smtClean="0">
              <a:solidFill>
                <a:srgbClr val="6600FF"/>
              </a:solidFill>
            </a:endParaRPr>
          </a:p>
          <a:p>
            <a:pPr marL="0" indent="0">
              <a:buNone/>
            </a:pPr>
            <a:endParaRPr lang="sr-Latn-RS" sz="2200" dirty="0" smtClean="0">
              <a:solidFill>
                <a:srgbClr val="6600FF"/>
              </a:solidFill>
            </a:endParaRPr>
          </a:p>
          <a:p>
            <a:pPr marL="0" indent="0">
              <a:buNone/>
            </a:pPr>
            <a:r>
              <a:rPr lang="sr-Latn-RS" sz="2200" dirty="0" smtClean="0">
                <a:solidFill>
                  <a:srgbClr val="6600FF"/>
                </a:solidFill>
              </a:rPr>
              <a:t>Tu </a:t>
            </a:r>
            <a:r>
              <a:rPr lang="en-US" sz="2200" dirty="0" smtClean="0">
                <a:solidFill>
                  <a:srgbClr val="6600FF"/>
                </a:solidFill>
              </a:rPr>
              <a:t>as vu</a:t>
            </a:r>
            <a:r>
              <a:rPr lang="sr-Latn-RS" sz="2200" dirty="0" smtClean="0">
                <a:solidFill>
                  <a:srgbClr val="6600FF"/>
                </a:solidFill>
              </a:rPr>
              <a:t>  le film de Mr.Bean</a:t>
            </a:r>
            <a:endParaRPr lang="en-US" sz="2200" dirty="0" smtClean="0">
              <a:solidFill>
                <a:srgbClr val="6600FF"/>
              </a:solidFill>
            </a:endParaRPr>
          </a:p>
          <a:p>
            <a:pPr marL="0" indent="0">
              <a:buNone/>
            </a:pPr>
            <a:endParaRPr lang="sr-Latn-RS" sz="2200" dirty="0" smtClean="0">
              <a:solidFill>
                <a:srgbClr val="6600FF"/>
              </a:solidFill>
            </a:endParaRPr>
          </a:p>
          <a:p>
            <a:pPr marL="0" indent="0">
              <a:buNone/>
            </a:pPr>
            <a:r>
              <a:rPr lang="sr-Latn-RS" sz="2200" dirty="0" smtClean="0">
                <a:solidFill>
                  <a:srgbClr val="6600FF"/>
                </a:solidFill>
              </a:rPr>
              <a:t>Vous </a:t>
            </a:r>
            <a:r>
              <a:rPr lang="en-US" sz="2200" dirty="0" err="1" smtClean="0">
                <a:solidFill>
                  <a:srgbClr val="6600FF"/>
                </a:solidFill>
              </a:rPr>
              <a:t>voulez</a:t>
            </a:r>
            <a:r>
              <a:rPr lang="en-US" sz="2200" dirty="0" smtClean="0">
                <a:solidFill>
                  <a:srgbClr val="6600FF"/>
                </a:solidFill>
              </a:rPr>
              <a:t> </a:t>
            </a:r>
            <a:r>
              <a:rPr lang="sr-Latn-RS" sz="2200" dirty="0" smtClean="0">
                <a:solidFill>
                  <a:srgbClr val="6600FF"/>
                </a:solidFill>
              </a:rPr>
              <a:t> me donner une billete.</a:t>
            </a:r>
            <a:endParaRPr lang="en-US" sz="2200" dirty="0" smtClean="0">
              <a:solidFill>
                <a:srgbClr val="6600FF"/>
              </a:solidFill>
            </a:endParaRPr>
          </a:p>
          <a:p>
            <a:pPr marL="0" indent="0">
              <a:buNone/>
            </a:pPr>
            <a:endParaRPr lang="sr-Latn-RS" sz="2200" dirty="0" smtClean="0">
              <a:solidFill>
                <a:srgbClr val="6600FF"/>
              </a:solidFill>
            </a:endParaRPr>
          </a:p>
          <a:p>
            <a:pPr marL="0" indent="0">
              <a:buNone/>
            </a:pPr>
            <a:r>
              <a:rPr lang="sr-Latn-RS" sz="2200" dirty="0" smtClean="0">
                <a:solidFill>
                  <a:srgbClr val="6600FF"/>
                </a:solidFill>
              </a:rPr>
              <a:t>Il faut qu</a:t>
            </a:r>
            <a:r>
              <a:rPr lang="en-US" sz="2200" dirty="0" smtClean="0">
                <a:solidFill>
                  <a:srgbClr val="6600FF"/>
                </a:solidFill>
              </a:rPr>
              <a:t>’</a:t>
            </a:r>
            <a:r>
              <a:rPr lang="en-US" sz="2200" dirty="0" err="1" smtClean="0">
                <a:solidFill>
                  <a:srgbClr val="6600FF"/>
                </a:solidFill>
              </a:rPr>
              <a:t>il</a:t>
            </a:r>
            <a:r>
              <a:rPr lang="en-US" sz="2200" dirty="0" smtClean="0">
                <a:solidFill>
                  <a:srgbClr val="6600FF"/>
                </a:solidFill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</a:rPr>
              <a:t>regarde</a:t>
            </a:r>
            <a:r>
              <a:rPr lang="en-US" sz="2200" dirty="0" smtClean="0">
                <a:solidFill>
                  <a:srgbClr val="6600FF"/>
                </a:solidFill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</a:rPr>
              <a:t>moins</a:t>
            </a:r>
            <a:r>
              <a:rPr lang="en-US" sz="2200" dirty="0" smtClean="0">
                <a:solidFill>
                  <a:srgbClr val="6600FF"/>
                </a:solidFill>
              </a:rPr>
              <a:t> des </a:t>
            </a:r>
            <a:r>
              <a:rPr lang="en-US" sz="2200" dirty="0" err="1" smtClean="0">
                <a:solidFill>
                  <a:srgbClr val="6600FF"/>
                </a:solidFill>
              </a:rPr>
              <a:t>filmes</a:t>
            </a:r>
            <a:r>
              <a:rPr lang="en-US" sz="2200" dirty="0" smtClean="0">
                <a:solidFill>
                  <a:srgbClr val="6600FF"/>
                </a:solidFill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solidFill>
                <a:srgbClr val="6600FF"/>
              </a:solidFill>
            </a:endParaRPr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6600FF"/>
                </a:solidFill>
              </a:rPr>
              <a:t>Mes</a:t>
            </a:r>
            <a:r>
              <a:rPr lang="en-US" sz="2200" dirty="0" smtClean="0">
                <a:solidFill>
                  <a:srgbClr val="6600FF"/>
                </a:solidFill>
              </a:rPr>
              <a:t> parent </a:t>
            </a:r>
            <a:r>
              <a:rPr lang="en-US" sz="2200" dirty="0" err="1" smtClean="0">
                <a:solidFill>
                  <a:srgbClr val="6600FF"/>
                </a:solidFill>
              </a:rPr>
              <a:t>aimeraient</a:t>
            </a:r>
            <a:r>
              <a:rPr lang="en-US" sz="2200" dirty="0" smtClean="0">
                <a:solidFill>
                  <a:srgbClr val="6600FF"/>
                </a:solidFill>
              </a:rPr>
              <a:t> passer son </a:t>
            </a:r>
            <a:r>
              <a:rPr lang="en-US" sz="2200" dirty="0" err="1" smtClean="0">
                <a:solidFill>
                  <a:srgbClr val="6600FF"/>
                </a:solidFill>
              </a:rPr>
              <a:t>vacances</a:t>
            </a:r>
            <a:r>
              <a:rPr lang="en-US" sz="2200" dirty="0" smtClean="0">
                <a:solidFill>
                  <a:srgbClr val="6600FF"/>
                </a:solidFill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</a:rPr>
              <a:t>sur</a:t>
            </a:r>
            <a:r>
              <a:rPr lang="en-US" sz="2200" dirty="0" smtClean="0">
                <a:solidFill>
                  <a:srgbClr val="6600FF"/>
                </a:solidFill>
              </a:rPr>
              <a:t> la Côte d’Azur</a:t>
            </a:r>
            <a:endParaRPr lang="sr-Latn-RS" sz="2200" dirty="0" smtClean="0">
              <a:solidFill>
                <a:srgbClr val="6600FF"/>
              </a:solidFill>
            </a:endParaRPr>
          </a:p>
          <a:p>
            <a:pPr marL="0" indent="0">
              <a:buNone/>
            </a:pPr>
            <a:endParaRPr lang="sr-Latn-RS" sz="2200" dirty="0" smtClean="0">
              <a:solidFill>
                <a:srgbClr val="6600FF"/>
              </a:solidFill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8" y="1955992"/>
            <a:ext cx="968200" cy="916856"/>
          </a:xfrm>
          <a:prstGeom prst="rect">
            <a:avLst/>
          </a:prstGeom>
        </p:spPr>
      </p:pic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8" y="2872848"/>
            <a:ext cx="968200" cy="916856"/>
          </a:xfrm>
          <a:prstGeom prst="rect">
            <a:avLst/>
          </a:prstGeom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8" y="3789704"/>
            <a:ext cx="968200" cy="916856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3" y="4706560"/>
            <a:ext cx="968200" cy="916856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3" y="5623416"/>
            <a:ext cx="968200" cy="916856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4572000" y="332656"/>
            <a:ext cx="4320480" cy="1224136"/>
          </a:xfrm>
          <a:prstGeom prst="cloudCallout">
            <a:avLst>
              <a:gd name="adj1" fmla="val -41837"/>
              <a:gd name="adj2" fmla="val 89512"/>
            </a:avLst>
          </a:prstGeom>
          <a:ln>
            <a:solidFill>
              <a:srgbClr val="66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48064" y="483059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Koj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sr-Latn-RS" dirty="0" smtClean="0">
                <a:solidFill>
                  <a:srgbClr val="FF0000"/>
                </a:solidFill>
              </a:rPr>
              <a:t> od ovih rečenica </a:t>
            </a:r>
            <a:r>
              <a:rPr lang="en-US" dirty="0" smtClean="0">
                <a:solidFill>
                  <a:srgbClr val="FF0000"/>
                </a:solidFill>
              </a:rPr>
              <a:t>je </a:t>
            </a:r>
            <a:r>
              <a:rPr lang="sr-Latn-RS" dirty="0" smtClean="0">
                <a:solidFill>
                  <a:srgbClr val="FF0000"/>
                </a:solidFill>
              </a:rPr>
              <a:t> u kondicionalu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  <a:r>
              <a:rPr lang="en-US" dirty="0" err="1" smtClean="0">
                <a:solidFill>
                  <a:srgbClr val="FF0000"/>
                </a:solidFill>
              </a:rPr>
              <a:t>Proverite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klikom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zastavu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619052" y="253845"/>
            <a:ext cx="755576" cy="45842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8360">
              <a:srgbClr val="A8E060"/>
            </a:gs>
            <a:gs pos="10000">
              <a:schemeClr val="accent3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3140968"/>
            <a:ext cx="6400800" cy="1185312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ri">
            <a:solidFill>
              <a:srgbClr val="7030A0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FF00"/>
            </a:contourClr>
          </a:sp3d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sr-Latn-RS" b="1" dirty="0" smtClean="0">
                <a:solidFill>
                  <a:srgbClr val="002060"/>
                </a:solidFill>
              </a:rPr>
              <a:t>Kondicional je glagolski način </a:t>
            </a:r>
            <a:r>
              <a:rPr lang="sr-Latn-RS" b="1" dirty="0" smtClean="0">
                <a:solidFill>
                  <a:srgbClr val="002060"/>
                </a:solidFill>
              </a:rPr>
              <a:t>koji ne postoji u srpskom jeziku, ali možemo reći da on odgovara našem glagolskom načinu koji nazivamo </a:t>
            </a:r>
            <a:r>
              <a:rPr lang="sr-Latn-RS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potencijal.</a:t>
            </a:r>
            <a:endParaRPr lang="en-US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82160"/>
            <a:ext cx="2603500" cy="20574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059832" y="388950"/>
            <a:ext cx="4104456" cy="1349263"/>
          </a:xfrm>
          <a:prstGeom prst="cloudCallout">
            <a:avLst>
              <a:gd name="adj1" fmla="val -38292"/>
              <a:gd name="adj2" fmla="val 110601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63888" y="67886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 smtClean="0">
                <a:solidFill>
                  <a:srgbClr val="FF0000"/>
                </a:solidFill>
              </a:rPr>
              <a:t>Prevodi se kao</a:t>
            </a:r>
            <a:r>
              <a:rPr lang="en-US" sz="2200" dirty="0" smtClean="0">
                <a:solidFill>
                  <a:srgbClr val="FF0000"/>
                </a:solidFill>
              </a:rPr>
              <a:t>:</a:t>
            </a:r>
            <a:r>
              <a:rPr lang="sr-Latn-RS" sz="2200" dirty="0" smtClean="0">
                <a:solidFill>
                  <a:srgbClr val="FF0000"/>
                </a:solidFill>
              </a:rPr>
              <a:t> ja bih,ti bi,on bi,mi bismo...</a:t>
            </a:r>
          </a:p>
        </p:txBody>
      </p:sp>
      <p:sp>
        <p:nvSpPr>
          <p:cNvPr id="10" name="Right Arrow 9">
            <a:hlinkClick r:id="rId3" action="ppaction://hlinksldjump"/>
          </p:cNvPr>
          <p:cNvSpPr/>
          <p:nvPr/>
        </p:nvSpPr>
        <p:spPr>
          <a:xfrm>
            <a:off x="7482852" y="5825179"/>
            <a:ext cx="1661147" cy="86409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207">
            <a:off x="7421451" y="5259498"/>
            <a:ext cx="1131361" cy="11313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9824" y="607256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NASTAVCI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691680" y="3140968"/>
            <a:ext cx="7920880" cy="2163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Nous </a:t>
            </a:r>
            <a:r>
              <a:rPr lang="en-US" sz="2400" dirty="0" err="1" smtClean="0">
                <a:solidFill>
                  <a:srgbClr val="7030A0"/>
                </a:solidFill>
              </a:rPr>
              <a:t>pouvons</a:t>
            </a:r>
            <a:r>
              <a:rPr lang="en-US" sz="2400" dirty="0" smtClean="0">
                <a:solidFill>
                  <a:srgbClr val="7030A0"/>
                </a:solidFill>
              </a:rPr>
              <a:t> commencer!</a:t>
            </a:r>
          </a:p>
          <a:p>
            <a:pPr marL="0" indent="0"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Je </a:t>
            </a:r>
            <a:r>
              <a:rPr lang="en-US" sz="2400" dirty="0" err="1" smtClean="0">
                <a:solidFill>
                  <a:srgbClr val="7030A0"/>
                </a:solidFill>
              </a:rPr>
              <a:t>n’aimais</a:t>
            </a:r>
            <a:r>
              <a:rPr lang="en-US" sz="2400" dirty="0" smtClean="0">
                <a:solidFill>
                  <a:srgbClr val="7030A0"/>
                </a:solidFill>
              </a:rPr>
              <a:t> pas </a:t>
            </a:r>
            <a:r>
              <a:rPr lang="en-US" sz="2400" dirty="0" err="1" smtClean="0">
                <a:solidFill>
                  <a:srgbClr val="7030A0"/>
                </a:solidFill>
              </a:rPr>
              <a:t>aller</a:t>
            </a:r>
            <a:r>
              <a:rPr lang="en-US" sz="2400" dirty="0" smtClean="0">
                <a:solidFill>
                  <a:srgbClr val="7030A0"/>
                </a:solidFill>
              </a:rPr>
              <a:t> avec </a:t>
            </a:r>
            <a:r>
              <a:rPr lang="en-US" sz="2400" dirty="0" err="1" smtClean="0">
                <a:solidFill>
                  <a:srgbClr val="7030A0"/>
                </a:solidFill>
              </a:rPr>
              <a:t>mes</a:t>
            </a:r>
            <a:r>
              <a:rPr lang="en-US" sz="2400" dirty="0" smtClean="0">
                <a:solidFill>
                  <a:srgbClr val="7030A0"/>
                </a:solidFill>
              </a:rPr>
              <a:t> parents </a:t>
            </a:r>
            <a:r>
              <a:rPr lang="sr-Latn-RS" sz="2400" dirty="0" smtClean="0">
                <a:solidFill>
                  <a:srgbClr val="7030A0"/>
                </a:solidFill>
              </a:rPr>
              <a:t>en France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r-Latn-RS" sz="2400" dirty="0" smtClean="0">
                <a:solidFill>
                  <a:srgbClr val="7030A0"/>
                </a:solidFill>
              </a:rPr>
              <a:t>Tu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pourrai</a:t>
            </a:r>
            <a:r>
              <a:rPr lang="sr-Latn-RS" sz="2400" dirty="0" smtClean="0">
                <a:solidFill>
                  <a:srgbClr val="7030A0"/>
                </a:solidFill>
              </a:rPr>
              <a:t>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venir</a:t>
            </a:r>
            <a:r>
              <a:rPr lang="en-US" sz="2400" dirty="0" smtClean="0">
                <a:solidFill>
                  <a:srgbClr val="7030A0"/>
                </a:solidFill>
              </a:rPr>
              <a:t> chez </a:t>
            </a:r>
            <a:r>
              <a:rPr lang="en-US" sz="2400" dirty="0" err="1" smtClean="0">
                <a:solidFill>
                  <a:srgbClr val="7030A0"/>
                </a:solidFill>
              </a:rPr>
              <a:t>moi</a:t>
            </a:r>
            <a:r>
              <a:rPr lang="en-US" sz="2400" dirty="0">
                <a:solidFill>
                  <a:srgbClr val="7030A0"/>
                </a:solidFill>
              </a:rPr>
              <a:t>?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03252"/>
            <a:ext cx="968200" cy="916856"/>
          </a:xfrm>
          <a:prstGeom prst="rect">
            <a:avLst/>
          </a:prstGeom>
        </p:spPr>
      </p:pic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9" y="2777599"/>
            <a:ext cx="968200" cy="916856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9" y="3844396"/>
            <a:ext cx="968200" cy="916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81" y="548680"/>
            <a:ext cx="2286000" cy="2000250"/>
          </a:xfrm>
          <a:prstGeom prst="rect">
            <a:avLst/>
          </a:prstGeom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619052" y="253845"/>
            <a:ext cx="755576" cy="458428"/>
          </a:xfrm>
          <a:prstGeom prst="actionButtonForwardNex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730058"/>
            <a:ext cx="8883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2400" b="1" dirty="0" err="1" smtClean="0">
                <a:solidFill>
                  <a:srgbClr val="002060"/>
                </a:solidFill>
              </a:rPr>
              <a:t>Mi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bismo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hteli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</a:rPr>
              <a:t>da jedemo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vama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sr-Latn-RS" sz="2400" b="1" dirty="0" smtClean="0">
              <a:solidFill>
                <a:srgbClr val="002060"/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400" b="1" dirty="0" smtClean="0">
                <a:solidFill>
                  <a:srgbClr val="002060"/>
                </a:solidFill>
              </a:rPr>
              <a:t>Da li bi </a:t>
            </a:r>
            <a:r>
              <a:rPr lang="sr-Latn-RS" sz="2400" b="1" dirty="0" smtClean="0">
                <a:solidFill>
                  <a:srgbClr val="002060"/>
                </a:solidFill>
              </a:rPr>
              <a:t>mi mogao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pozajmi</a:t>
            </a:r>
            <a:r>
              <a:rPr lang="sr-Latn-RS" sz="2400" b="1" dirty="0" smtClean="0">
                <a:solidFill>
                  <a:srgbClr val="002060"/>
                </a:solidFill>
              </a:rPr>
              <a:t>ti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tvoje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sveske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sr-Latn-RS" sz="2400" b="1" dirty="0" smtClean="0">
              <a:solidFill>
                <a:srgbClr val="002060"/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400" b="1" dirty="0" err="1" smtClean="0">
                <a:solidFill>
                  <a:srgbClr val="002060"/>
                </a:solidFill>
              </a:rPr>
              <a:t>Trebalo</a:t>
            </a:r>
            <a:r>
              <a:rPr lang="en-US" sz="2400" b="1" dirty="0" smtClean="0">
                <a:solidFill>
                  <a:srgbClr val="002060"/>
                </a:solidFill>
              </a:rPr>
              <a:t> bi da </a:t>
            </a:r>
            <a:r>
              <a:rPr lang="en-US" sz="2400" b="1" dirty="0" err="1" smtClean="0">
                <a:solidFill>
                  <a:srgbClr val="002060"/>
                </a:solidFill>
              </a:rPr>
              <a:t>jedes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manje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sr-Latn-RS" sz="2400" b="1" dirty="0" smtClean="0">
                <a:solidFill>
                  <a:srgbClr val="002060"/>
                </a:solidFill>
              </a:rPr>
              <a:t>šećera.</a:t>
            </a:r>
          </a:p>
          <a:p>
            <a:pPr marL="285750" indent="-285750">
              <a:buBlip>
                <a:blip r:embed="rId2"/>
              </a:buBlip>
            </a:pPr>
            <a:endParaRPr lang="sr-Latn-RS" sz="2400" b="1" dirty="0" smtClean="0">
              <a:solidFill>
                <a:srgbClr val="00206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sr-Latn-RS" sz="2400" b="1" dirty="0" smtClean="0">
                <a:solidFill>
                  <a:srgbClr val="002060"/>
                </a:solidFill>
              </a:rPr>
              <a:t>Volela bih </a:t>
            </a:r>
            <a:r>
              <a:rPr lang="sr-Latn-RS" sz="2400" b="1" dirty="0" smtClean="0">
                <a:solidFill>
                  <a:srgbClr val="002060"/>
                </a:solidFill>
              </a:rPr>
              <a:t>da idem sa svojom drugaricom na žurku.</a:t>
            </a:r>
            <a:endParaRPr lang="sr-Latn-RS" sz="2400" b="1" dirty="0" smtClean="0">
              <a:solidFill>
                <a:srgbClr val="002060"/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987824" y="295781"/>
            <a:ext cx="4392488" cy="1008112"/>
          </a:xfrm>
          <a:prstGeom prst="cloudCallout">
            <a:avLst>
              <a:gd name="adj1" fmla="val -33439"/>
              <a:gd name="adj2" fmla="val 94109"/>
            </a:avLst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35896" y="47667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</a:rPr>
              <a:t>Koristeći kondicional,prevedite ove rečenice na francuski.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468"/>
            <a:ext cx="1162050" cy="1714500"/>
          </a:xfrm>
          <a:prstGeom prst="rect">
            <a:avLst/>
          </a:prstGeom>
        </p:spPr>
      </p:pic>
      <p:sp>
        <p:nvSpPr>
          <p:cNvPr id="10" name="Curved Down Ribbon 9">
            <a:hlinkClick r:id="rId4" action="ppaction://hlinksldjump"/>
          </p:cNvPr>
          <p:cNvSpPr/>
          <p:nvPr/>
        </p:nvSpPr>
        <p:spPr>
          <a:xfrm>
            <a:off x="6372200" y="3250493"/>
            <a:ext cx="2376264" cy="806024"/>
          </a:xfrm>
          <a:prstGeom prst="ellipseRibbon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55641" y="357498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</a:rPr>
              <a:t> PREVOD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82" y="3012368"/>
            <a:ext cx="571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1EFEA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454656" y="5733256"/>
            <a:ext cx="6789752" cy="19442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sr-Latn-RS" sz="2400" dirty="0" smtClean="0">
                <a:solidFill>
                  <a:srgbClr val="7030A0"/>
                </a:solidFill>
              </a:rPr>
              <a:t>Nous voudrions manger avec vous.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sr-Latn-R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sr-Latn-RS" sz="2400" dirty="0" smtClean="0">
                <a:solidFill>
                  <a:srgbClr val="7030A0"/>
                </a:solidFill>
              </a:rPr>
              <a:t>Tu pourrais me prêter tes cahiers.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sr-Latn-R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sr-Latn-RS" sz="2400" dirty="0" smtClean="0">
                <a:solidFill>
                  <a:srgbClr val="7030A0"/>
                </a:solidFill>
              </a:rPr>
              <a:t>Tu devrais manger moins de sucre.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sr-Latn-R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sr-Latn-RS" sz="2400" dirty="0" smtClean="0">
                <a:solidFill>
                  <a:srgbClr val="7030A0"/>
                </a:solidFill>
              </a:rPr>
              <a:t>J</a:t>
            </a:r>
            <a:r>
              <a:rPr lang="en-US" sz="2400" dirty="0" smtClean="0">
                <a:solidFill>
                  <a:srgbClr val="7030A0"/>
                </a:solidFill>
              </a:rPr>
              <a:t>’</a:t>
            </a:r>
            <a:r>
              <a:rPr lang="en-US" sz="2400" dirty="0" err="1" smtClean="0">
                <a:solidFill>
                  <a:srgbClr val="7030A0"/>
                </a:solidFill>
              </a:rPr>
              <a:t>aimerais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aller</a:t>
            </a:r>
            <a:r>
              <a:rPr lang="en-US" sz="2400" dirty="0" smtClean="0">
                <a:solidFill>
                  <a:srgbClr val="7030A0"/>
                </a:solidFill>
              </a:rPr>
              <a:t> avec ma </a:t>
            </a:r>
            <a:r>
              <a:rPr lang="en-US" sz="2400" dirty="0" err="1" smtClean="0">
                <a:solidFill>
                  <a:srgbClr val="7030A0"/>
                </a:solidFill>
              </a:rPr>
              <a:t>copine</a:t>
            </a:r>
            <a:r>
              <a:rPr lang="sr-Latn-RS" sz="2400" dirty="0">
                <a:solidFill>
                  <a:srgbClr val="7030A0"/>
                </a:solidFill>
              </a:rPr>
              <a:t> </a:t>
            </a:r>
            <a:r>
              <a:rPr lang="sr-Latn-RS" sz="2400" dirty="0" smtClean="0">
                <a:solidFill>
                  <a:srgbClr val="7030A0"/>
                </a:solidFill>
              </a:rPr>
              <a:t>à la </a:t>
            </a:r>
            <a:r>
              <a:rPr lang="sr-Latn-RS" sz="2400" dirty="0">
                <a:solidFill>
                  <a:srgbClr val="7030A0"/>
                </a:solidFill>
              </a:rPr>
              <a:t>fête</a:t>
            </a:r>
            <a:endParaRPr lang="sr-Latn-R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sr-Latn-R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sr-Latn-R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sr-Latn-RS" sz="2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0442"/>
            <a:ext cx="15621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20688"/>
            <a:ext cx="245745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284984"/>
            <a:ext cx="1333500" cy="1714500"/>
          </a:xfrm>
          <a:prstGeom prst="rect">
            <a:avLst/>
          </a:prstGeom>
        </p:spPr>
      </p:pic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6516216" y="116632"/>
            <a:ext cx="2269604" cy="504056"/>
          </a:xfrm>
          <a:prstGeom prst="ellipse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20272" y="20840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  KRAJ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051720" y="2276872"/>
            <a:ext cx="4752528" cy="1976732"/>
          </a:xfrm>
          <a:prstGeom prst="plaqu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7784" y="2731069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rgbClr val="002060"/>
                </a:solidFill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</a:rPr>
              <a:t>Excellente</a:t>
            </a:r>
            <a:r>
              <a:rPr lang="en-US" sz="4800" i="1" dirty="0" smtClean="0">
                <a:solidFill>
                  <a:srgbClr val="002060"/>
                </a:solidFill>
              </a:rPr>
              <a:t>!</a:t>
            </a:r>
            <a:endParaRPr lang="en-US" sz="4800" i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81" y="566758"/>
            <a:ext cx="2548880" cy="1704256"/>
          </a:xfrm>
          <a:prstGeom prst="rect">
            <a:avLst/>
          </a:prstGeom>
        </p:spPr>
      </p:pic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7812360" y="5949280"/>
            <a:ext cx="936104" cy="792088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0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051720" y="2276872"/>
            <a:ext cx="4752528" cy="1976732"/>
          </a:xfrm>
          <a:prstGeom prst="plaqu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7784" y="2731069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rgbClr val="002060"/>
                </a:solidFill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</a:rPr>
              <a:t>Excellente</a:t>
            </a:r>
            <a:r>
              <a:rPr lang="en-US" sz="4800" i="1" dirty="0" smtClean="0">
                <a:solidFill>
                  <a:srgbClr val="002060"/>
                </a:solidFill>
              </a:rPr>
              <a:t>!</a:t>
            </a:r>
            <a:endParaRPr lang="en-US" sz="4800" i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81" y="566758"/>
            <a:ext cx="2548880" cy="1704256"/>
          </a:xfrm>
          <a:prstGeom prst="rect">
            <a:avLst/>
          </a:prstGeom>
        </p:spPr>
      </p:pic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7812360" y="5949280"/>
            <a:ext cx="936104" cy="792088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267744" y="2132856"/>
            <a:ext cx="4752528" cy="1976732"/>
          </a:xfrm>
          <a:prstGeom prst="plaqu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7784" y="256490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Non! </a:t>
            </a:r>
            <a:r>
              <a:rPr lang="en-US" sz="4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C’est</a:t>
            </a:r>
            <a:r>
              <a:rPr lang="en-US" sz="4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mal!</a:t>
            </a:r>
            <a:endParaRPr lang="en-US" sz="4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05" y="289949"/>
            <a:ext cx="2013205" cy="1842907"/>
          </a:xfrm>
          <a:prstGeom prst="rect">
            <a:avLst/>
          </a:prstGeom>
        </p:spPr>
      </p:pic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7812360" y="5949280"/>
            <a:ext cx="936104" cy="792088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267744" y="2132856"/>
            <a:ext cx="4752528" cy="1976732"/>
          </a:xfrm>
          <a:prstGeom prst="plaqu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7784" y="256490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Non! </a:t>
            </a:r>
            <a:r>
              <a:rPr lang="en-US" sz="4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C’est</a:t>
            </a:r>
            <a:r>
              <a:rPr lang="en-US" sz="4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mal!</a:t>
            </a:r>
            <a:endParaRPr lang="en-US" sz="4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05" y="289949"/>
            <a:ext cx="2013205" cy="1842907"/>
          </a:xfrm>
          <a:prstGeom prst="rect">
            <a:avLst/>
          </a:prstGeom>
        </p:spPr>
      </p:pic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7812360" y="5949280"/>
            <a:ext cx="936104" cy="792088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2429" y="1628800"/>
            <a:ext cx="6383538" cy="1512168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3300"/>
                </a:solidFill>
              </a:rPr>
              <a:t>Les </a:t>
            </a:r>
            <a:r>
              <a:rPr lang="en-US" i="1" dirty="0" err="1" smtClean="0">
                <a:solidFill>
                  <a:srgbClr val="003300"/>
                </a:solidFill>
              </a:rPr>
              <a:t>passants,ZAZ</a:t>
            </a:r>
            <a:endParaRPr lang="en-US" i="1" dirty="0">
              <a:solidFill>
                <a:srgbClr val="003300"/>
              </a:solidFill>
            </a:endParaRPr>
          </a:p>
        </p:txBody>
      </p:sp>
      <p:pic>
        <p:nvPicPr>
          <p:cNvPr id="5" name="Zaz - Les passan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260648"/>
            <a:ext cx="216024" cy="216024"/>
          </a:xfrm>
          <a:prstGeom prst="rect">
            <a:avLst/>
          </a:prstGeom>
        </p:spPr>
      </p:pic>
      <p:sp>
        <p:nvSpPr>
          <p:cNvPr id="7" name="Half Frame 6"/>
          <p:cNvSpPr/>
          <p:nvPr/>
        </p:nvSpPr>
        <p:spPr>
          <a:xfrm flipH="1">
            <a:off x="8028384" y="260648"/>
            <a:ext cx="864096" cy="6228692"/>
          </a:xfrm>
          <a:prstGeom prst="halfFrame">
            <a:avLst/>
          </a:prstGeom>
          <a:gradFill flip="none" rotWithShape="1">
            <a:gsLst>
              <a:gs pos="0">
                <a:srgbClr val="11EFEA">
                  <a:tint val="66000"/>
                  <a:satMod val="160000"/>
                </a:srgbClr>
              </a:gs>
              <a:gs pos="50000">
                <a:srgbClr val="11EFEA">
                  <a:tint val="44500"/>
                  <a:satMod val="160000"/>
                </a:srgbClr>
              </a:gs>
              <a:gs pos="100000">
                <a:srgbClr val="11EFEA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002060"/>
                </a:solidFill>
              </a:rPr>
              <a:t>AIS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002060"/>
                </a:solidFill>
              </a:rPr>
              <a:t>AIS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002060"/>
                </a:solidFill>
              </a:rPr>
              <a:t>AIT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002060"/>
                </a:solidFill>
              </a:rPr>
              <a:t>IONS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002060"/>
                </a:solidFill>
              </a:rPr>
              <a:t>IEZ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002060"/>
                </a:solidFill>
              </a:rPr>
              <a:t>AIENT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3131840" y="2420888"/>
            <a:ext cx="4896544" cy="1224136"/>
          </a:xfrm>
          <a:prstGeom prst="ribbon2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5976" y="263691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Nastavi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isti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kod</a:t>
            </a:r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en-US" dirty="0" err="1" smtClean="0">
                <a:solidFill>
                  <a:srgbClr val="FFFF00"/>
                </a:solidFill>
              </a:rPr>
              <a:t>imperfekta</a:t>
            </a:r>
            <a:r>
              <a:rPr lang="en-US" dirty="0" smtClean="0">
                <a:solidFill>
                  <a:srgbClr val="FFFF00"/>
                </a:solidFill>
              </a:rPr>
              <a:t>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005587"/>
            <a:ext cx="2371725" cy="1714500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120938" y="5841268"/>
            <a:ext cx="792088" cy="648072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00FF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8435" y="386328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Latn-RS" sz="3200" b="1" i="1" dirty="0" smtClean="0">
                <a:solidFill>
                  <a:srgbClr val="7030A0"/>
                </a:solidFill>
              </a:rPr>
              <a:t>PRAVILNI GLAGOLI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134076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rgbClr val="003300"/>
                </a:solidFill>
              </a:rPr>
              <a:t>PARLER</a:t>
            </a:r>
            <a:r>
              <a:rPr lang="sr-Latn-RS" sz="3200" dirty="0" smtClean="0"/>
              <a:t> + </a:t>
            </a:r>
            <a:r>
              <a:rPr lang="sr-Latn-RS" sz="3200" dirty="0" smtClean="0">
                <a:solidFill>
                  <a:srgbClr val="C00000"/>
                </a:solidFill>
              </a:rPr>
              <a:t>NASTAVAK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2241" y="306896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rgbClr val="003300"/>
                </a:solidFill>
              </a:rPr>
              <a:t>LIRE</a:t>
            </a:r>
            <a:r>
              <a:rPr lang="sr-Latn-RS" sz="3200" dirty="0" smtClean="0"/>
              <a:t> + </a:t>
            </a:r>
            <a:r>
              <a:rPr lang="sr-Latn-RS" sz="3200" dirty="0" smtClean="0">
                <a:solidFill>
                  <a:srgbClr val="C00000"/>
                </a:solidFill>
              </a:rPr>
              <a:t>NASTAVAK</a:t>
            </a:r>
            <a:r>
              <a:rPr lang="sr-Latn-RS" sz="3200" dirty="0" smtClean="0"/>
              <a:t> 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837704" y="3068960"/>
            <a:ext cx="216024" cy="7920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72241" y="1925543"/>
            <a:ext cx="136321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39952" y="450912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rgbClr val="003300"/>
                </a:solidFill>
              </a:rPr>
              <a:t>PARTIR </a:t>
            </a:r>
            <a:r>
              <a:rPr lang="sr-Latn-RS" sz="3200" dirty="0" smtClean="0"/>
              <a:t>+ </a:t>
            </a:r>
            <a:r>
              <a:rPr lang="sr-Latn-RS" sz="3200" dirty="0" smtClean="0">
                <a:solidFill>
                  <a:srgbClr val="C00000"/>
                </a:solidFill>
              </a:rPr>
              <a:t>NASTAVAK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72241" y="5093895"/>
            <a:ext cx="136321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528" y="2845385"/>
            <a:ext cx="3528392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Osnova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kondicionala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ista</a:t>
            </a:r>
            <a:r>
              <a:rPr lang="en-US" sz="2000" dirty="0" smtClean="0">
                <a:solidFill>
                  <a:srgbClr val="FF0000"/>
                </a:solidFill>
              </a:rPr>
              <a:t> je </a:t>
            </a:r>
            <a:r>
              <a:rPr lang="en-US" sz="2000" dirty="0" err="1" smtClean="0">
                <a:solidFill>
                  <a:srgbClr val="FF0000"/>
                </a:solidFill>
              </a:rPr>
              <a:t>kao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osnova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futura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sr-Latn-RS" sz="2000" dirty="0" smtClean="0">
                <a:solidFill>
                  <a:srgbClr val="FF0000"/>
                </a:solidFill>
              </a:rPr>
              <a:t> osim </a:t>
            </a:r>
            <a:r>
              <a:rPr lang="sr-Latn-RS" sz="2000" dirty="0" smtClean="0">
                <a:solidFill>
                  <a:srgbClr val="FF0000"/>
                </a:solidFill>
              </a:rPr>
              <a:t>toga što </a:t>
            </a:r>
            <a:r>
              <a:rPr lang="sr-Latn-RS" sz="2000" dirty="0" smtClean="0">
                <a:solidFill>
                  <a:srgbClr val="FF0000"/>
                </a:solidFill>
              </a:rPr>
              <a:t>dodajemo nastavke za imperfekat!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1051986"/>
            <a:ext cx="19907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accent5"/>
            </a:gs>
            <a:gs pos="38000">
              <a:srgbClr val="F0EBD5"/>
            </a:gs>
            <a:gs pos="57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2384884"/>
            <a:ext cx="7380820" cy="16561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sr-Latn-RS" sz="3600" i="1" dirty="0" smtClean="0">
                <a:solidFill>
                  <a:srgbClr val="002060"/>
                </a:solidFill>
              </a:rPr>
              <a:t>Postoje tri slučaja kada se </a:t>
            </a:r>
            <a:r>
              <a:rPr lang="sr-Latn-RS" sz="3600" i="1" dirty="0" smtClean="0">
                <a:solidFill>
                  <a:srgbClr val="002060"/>
                </a:solidFill>
              </a:rPr>
              <a:t>u francuskom jeziku  </a:t>
            </a:r>
            <a:r>
              <a:rPr lang="sr-Latn-RS" sz="3600" i="1" dirty="0" smtClean="0">
                <a:solidFill>
                  <a:srgbClr val="002060"/>
                </a:solidFill>
              </a:rPr>
              <a:t>koristi kondicional...</a:t>
            </a:r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4" name="Action Button: Help 3">
            <a:hlinkClick r:id="" action="ppaction://hlinkshowjump?jump=nextslide" highlightClick="1"/>
          </p:cNvPr>
          <p:cNvSpPr/>
          <p:nvPr/>
        </p:nvSpPr>
        <p:spPr>
          <a:xfrm>
            <a:off x="6804248" y="2636912"/>
            <a:ext cx="1224136" cy="936104"/>
          </a:xfrm>
          <a:prstGeom prst="actionButtonHelp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1" y="476672"/>
            <a:ext cx="172052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FFFF00"/>
            </a:gs>
            <a:gs pos="89000">
              <a:srgbClr val="FFC000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5536" y="980728"/>
            <a:ext cx="4608512" cy="12241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3608" y="126876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Tu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pourrais</a:t>
            </a:r>
            <a:r>
              <a:rPr lang="en-US" sz="2000" b="1" dirty="0" smtClean="0">
                <a:solidFill>
                  <a:srgbClr val="002060"/>
                </a:solidFill>
              </a:rPr>
              <a:t> me </a:t>
            </a:r>
            <a:r>
              <a:rPr lang="en-US" sz="2000" b="1" dirty="0" err="1" smtClean="0">
                <a:solidFill>
                  <a:srgbClr val="002060"/>
                </a:solidFill>
              </a:rPr>
              <a:t>donner</a:t>
            </a:r>
            <a:r>
              <a:rPr lang="en-US" sz="2000" b="1" dirty="0" smtClean="0">
                <a:solidFill>
                  <a:srgbClr val="002060"/>
                </a:solidFill>
              </a:rPr>
              <a:t> ton cahier?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3528" y="2780928"/>
            <a:ext cx="4608512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608" y="306896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A8082E"/>
                </a:solidFill>
              </a:rPr>
              <a:t>Tu</a:t>
            </a:r>
            <a:r>
              <a:rPr lang="en-US" sz="2000" b="1" dirty="0" smtClean="0">
                <a:solidFill>
                  <a:srgbClr val="A8082E"/>
                </a:solidFill>
              </a:rPr>
              <a:t> </a:t>
            </a:r>
            <a:r>
              <a:rPr lang="en-US" sz="2000" b="1" dirty="0" err="1" smtClean="0">
                <a:solidFill>
                  <a:srgbClr val="A8082E"/>
                </a:solidFill>
              </a:rPr>
              <a:t>devrais</a:t>
            </a:r>
            <a:r>
              <a:rPr lang="en-US" sz="2000" b="1" dirty="0" smtClean="0">
                <a:solidFill>
                  <a:srgbClr val="A8082E"/>
                </a:solidFill>
              </a:rPr>
              <a:t> manger </a:t>
            </a:r>
            <a:r>
              <a:rPr lang="en-US" sz="2000" b="1" dirty="0" err="1" smtClean="0">
                <a:solidFill>
                  <a:srgbClr val="A8082E"/>
                </a:solidFill>
              </a:rPr>
              <a:t>moins</a:t>
            </a:r>
            <a:r>
              <a:rPr lang="en-US" sz="2000" b="1" dirty="0" smtClean="0">
                <a:solidFill>
                  <a:srgbClr val="A8082E"/>
                </a:solidFill>
              </a:rPr>
              <a:t> de </a:t>
            </a:r>
            <a:r>
              <a:rPr lang="en-US" sz="2000" b="1" dirty="0" err="1" smtClean="0">
                <a:solidFill>
                  <a:srgbClr val="A8082E"/>
                </a:solidFill>
              </a:rPr>
              <a:t>chocolat</a:t>
            </a:r>
            <a:r>
              <a:rPr lang="en-US" sz="2000" b="1" dirty="0" smtClean="0">
                <a:solidFill>
                  <a:srgbClr val="A8082E"/>
                </a:solidFill>
              </a:rPr>
              <a:t>!</a:t>
            </a:r>
            <a:endParaRPr lang="en-US" sz="2000" b="1" dirty="0">
              <a:solidFill>
                <a:srgbClr val="A8082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154" y="4913213"/>
            <a:ext cx="4608512" cy="103606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87624" y="522920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Je </a:t>
            </a:r>
            <a:r>
              <a:rPr lang="en-US" sz="2000" b="1" dirty="0" err="1" smtClean="0">
                <a:solidFill>
                  <a:srgbClr val="0070C0"/>
                </a:solidFill>
              </a:rPr>
              <a:t>voudrai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aller</a:t>
            </a:r>
            <a:r>
              <a:rPr lang="en-US" sz="2000" b="1" dirty="0" smtClean="0">
                <a:solidFill>
                  <a:srgbClr val="0070C0"/>
                </a:solidFill>
              </a:rPr>
              <a:t> á Paris.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2FFF8"/>
              </a:clrFrom>
              <a:clrTo>
                <a:srgbClr val="F2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91" y="735546"/>
            <a:ext cx="2286000" cy="1714500"/>
          </a:xfrm>
          <a:prstGeom prst="rect">
            <a:avLst/>
          </a:prstGeom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67" y="2548691"/>
            <a:ext cx="1981200" cy="174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428750" cy="2115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554461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detaljnije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informacje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pritisnite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slike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724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5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818152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Latn-RS" sz="2400" b="1" dirty="0" smtClean="0">
                <a:solidFill>
                  <a:srgbClr val="002060"/>
                </a:solidFill>
              </a:rPr>
              <a:t>Kada želimo nekome da se obratimo na ljubazan i učtiv </a:t>
            </a:r>
            <a:r>
              <a:rPr lang="sr-Latn-RS" sz="2400" b="1" dirty="0" smtClean="0">
                <a:solidFill>
                  <a:srgbClr val="002060"/>
                </a:solidFill>
              </a:rPr>
              <a:t>način</a:t>
            </a:r>
            <a:r>
              <a:rPr lang="en-US" sz="2400" b="1" dirty="0" smtClean="0">
                <a:solidFill>
                  <a:srgbClr val="002060"/>
                </a:solidFill>
              </a:rPr>
              <a:t>;</a:t>
            </a:r>
            <a:endParaRPr lang="sr-Latn-RS" sz="2400" b="1" dirty="0" smtClean="0">
              <a:solidFill>
                <a:srgbClr val="002060"/>
              </a:solidFill>
            </a:endParaRPr>
          </a:p>
          <a:p>
            <a:endParaRPr lang="sr-Latn-RS" sz="24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sr-Latn-RS" sz="2400" b="1" dirty="0" smtClean="0">
                <a:solidFill>
                  <a:srgbClr val="002060"/>
                </a:solidFill>
              </a:rPr>
              <a:t>Zamolimo ga za </a:t>
            </a:r>
            <a:r>
              <a:rPr lang="sr-Latn-RS" sz="2400" b="1" dirty="0" smtClean="0">
                <a:solidFill>
                  <a:srgbClr val="002060"/>
                </a:solidFill>
              </a:rPr>
              <a:t>uslugu</a:t>
            </a:r>
            <a:r>
              <a:rPr lang="en-US" sz="2400" b="1" dirty="0" smtClean="0">
                <a:solidFill>
                  <a:srgbClr val="002060"/>
                </a:solidFill>
              </a:rPr>
              <a:t>;</a:t>
            </a:r>
            <a:endParaRPr lang="sr-Latn-RS" sz="2400" b="1" dirty="0" smtClean="0">
              <a:solidFill>
                <a:srgbClr val="002060"/>
              </a:solidFill>
            </a:endParaRPr>
          </a:p>
          <a:p>
            <a:endParaRPr lang="sr-Latn-RS" sz="24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sr-Latn-RS" sz="2400" b="1" dirty="0" smtClean="0">
                <a:solidFill>
                  <a:srgbClr val="002060"/>
                </a:solidFill>
              </a:rPr>
              <a:t>Takav kondicional još se naziva i le </a:t>
            </a:r>
            <a:r>
              <a:rPr lang="sr-Latn-RS" sz="2400" b="1" i="1" u="sng" dirty="0" smtClean="0">
                <a:solidFill>
                  <a:srgbClr val="0070C0"/>
                </a:solidFill>
              </a:rPr>
              <a:t>conditionnel polites</a:t>
            </a:r>
            <a:r>
              <a:rPr lang="en-US" sz="2400" b="1" i="1" u="sng" dirty="0" smtClean="0">
                <a:solidFill>
                  <a:srgbClr val="0070C0"/>
                </a:solidFill>
              </a:rPr>
              <a:t>se</a:t>
            </a:r>
            <a:r>
              <a:rPr lang="sr-Latn-RS" sz="2400" b="1" dirty="0" smtClean="0">
                <a:solidFill>
                  <a:srgbClr val="002060"/>
                </a:solidFill>
              </a:rPr>
              <a:t>,ili tzv. </a:t>
            </a:r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sr-Latn-RS" sz="2400" b="1" dirty="0" smtClean="0">
                <a:solidFill>
                  <a:srgbClr val="002060"/>
                </a:solidFill>
              </a:rPr>
              <a:t>Ljubazni kondicional</a:t>
            </a:r>
            <a:r>
              <a:rPr lang="en-US" sz="2400" b="1" dirty="0" smtClean="0">
                <a:solidFill>
                  <a:srgbClr val="002060"/>
                </a:solidFill>
              </a:rPr>
              <a:t>”</a:t>
            </a:r>
            <a:r>
              <a:rPr lang="sr-Latn-R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640"/>
            <a:ext cx="1440160" cy="1335360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>
            <a:off x="2843808" y="4936263"/>
            <a:ext cx="3168352" cy="1368152"/>
          </a:xfrm>
          <a:prstGeom prst="downArrowCallout">
            <a:avLst/>
          </a:prstGeom>
          <a:solidFill>
            <a:srgbClr val="FFCC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1840" y="503893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A8082E"/>
                </a:solidFill>
              </a:rPr>
              <a:t>Njime </a:t>
            </a:r>
            <a:r>
              <a:rPr lang="sr-Latn-RS" b="1" dirty="0" smtClean="0">
                <a:solidFill>
                  <a:srgbClr val="A8082E"/>
                </a:solidFill>
              </a:rPr>
              <a:t>se uglavnom </a:t>
            </a:r>
            <a:r>
              <a:rPr lang="sr-Latn-RS" b="1" dirty="0" smtClean="0">
                <a:solidFill>
                  <a:srgbClr val="A8082E"/>
                </a:solidFill>
              </a:rPr>
              <a:t>označava  </a:t>
            </a:r>
            <a:r>
              <a:rPr lang="sr-Latn-RS" b="1" dirty="0" smtClean="0">
                <a:solidFill>
                  <a:srgbClr val="A8082E"/>
                </a:solidFill>
              </a:rPr>
              <a:t>molba.</a:t>
            </a:r>
            <a:endParaRPr lang="en-US" b="1" dirty="0">
              <a:solidFill>
                <a:srgbClr val="A8082E"/>
              </a:solidFill>
            </a:endParaRPr>
          </a:p>
        </p:txBody>
      </p:sp>
      <p:sp>
        <p:nvSpPr>
          <p:cNvPr id="8" name="Action Button: Document 7">
            <a:hlinkClick r:id="" action="ppaction://hlinkshowjump?jump=nextslide" highlightClick="1"/>
          </p:cNvPr>
          <p:cNvSpPr/>
          <p:nvPr/>
        </p:nvSpPr>
        <p:spPr>
          <a:xfrm>
            <a:off x="8244408" y="5771001"/>
            <a:ext cx="655476" cy="864096"/>
          </a:xfrm>
          <a:prstGeom prst="actionButtonDocumen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rgbClr val="CCCC0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87824" y="3140968"/>
            <a:ext cx="6400800" cy="3474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2400" b="1" dirty="0" smtClean="0">
                <a:solidFill>
                  <a:srgbClr val="002060"/>
                </a:solidFill>
              </a:rPr>
              <a:t>Tu pourrais me donner ton livre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>
              <a:buFont typeface="Wingdings" pitchFamily="2" charset="2"/>
              <a:buChar char="§"/>
            </a:pPr>
            <a:endParaRPr lang="sr-Latn-RS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r-Latn-RS" sz="2400" b="1" dirty="0" smtClean="0">
                <a:solidFill>
                  <a:srgbClr val="002060"/>
                </a:solidFill>
              </a:rPr>
              <a:t>Vous pourriez m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en-US" sz="2400" b="1" dirty="0" err="1" smtClean="0">
                <a:solidFill>
                  <a:srgbClr val="002060"/>
                </a:solidFill>
              </a:rPr>
              <a:t>expliquer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cette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leçon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rgbClr val="002060"/>
                </a:solidFill>
              </a:rPr>
              <a:t>Tu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pourrais</a:t>
            </a:r>
            <a:r>
              <a:rPr lang="en-US" sz="2400" b="1" dirty="0" smtClean="0">
                <a:solidFill>
                  <a:srgbClr val="002060"/>
                </a:solidFill>
              </a:rPr>
              <a:t> me </a:t>
            </a:r>
            <a:r>
              <a:rPr lang="en-US" sz="2400" b="1" dirty="0" err="1" smtClean="0">
                <a:solidFill>
                  <a:srgbClr val="002060"/>
                </a:solidFill>
              </a:rPr>
              <a:t>prêter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ta </a:t>
            </a:r>
            <a:r>
              <a:rPr lang="en-US" sz="2400" b="1" dirty="0" err="1" smtClean="0">
                <a:solidFill>
                  <a:srgbClr val="002060"/>
                </a:solidFill>
              </a:rPr>
              <a:t>voiture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0" y="2996952"/>
            <a:ext cx="2800350" cy="16287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907704" y="664956"/>
            <a:ext cx="4824536" cy="1512168"/>
          </a:xfrm>
          <a:prstGeom prst="cloudCallout">
            <a:avLst>
              <a:gd name="adj1" fmla="val -38292"/>
              <a:gd name="adj2" fmla="val 110601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7784" y="959375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Poku</a:t>
            </a:r>
            <a:r>
              <a:rPr lang="sr-Latn-RS" dirty="0" smtClean="0">
                <a:solidFill>
                  <a:srgbClr val="C00000"/>
                </a:solidFill>
              </a:rPr>
              <a:t>šajte da prevedete ove rečenice koristeći odgovarajući oblik u srpskom jeziku.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580912" y="5733256"/>
            <a:ext cx="1542816" cy="864096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59806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</a:rPr>
              <a:t>REŠENJA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6152">
            <a:off x="1281583" y="5417076"/>
            <a:ext cx="1133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8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FF00"/>
            </a:gs>
            <a:gs pos="96000">
              <a:srgbClr val="FEE7F2"/>
            </a:gs>
            <a:gs pos="98000">
              <a:srgbClr val="FAC77D"/>
            </a:gs>
            <a:gs pos="93000">
              <a:srgbClr val="FFC000"/>
            </a:gs>
            <a:gs pos="100000">
              <a:srgbClr val="FBA97D"/>
            </a:gs>
            <a:gs pos="100000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0" y="2924944"/>
            <a:ext cx="6400800" cy="347472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sr-Latn-RS" sz="2400" dirty="0" smtClean="0">
                <a:solidFill>
                  <a:srgbClr val="002060"/>
                </a:solidFill>
              </a:rPr>
              <a:t>Da li bi mi mogla pozajmiti tvoju knjigu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  <a:endParaRPr lang="sr-Latn-RS" sz="2400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endParaRPr lang="sr-Latn-RS" sz="2400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sr-Latn-RS" sz="2400" dirty="0" smtClean="0">
                <a:solidFill>
                  <a:srgbClr val="002060"/>
                </a:solidFill>
              </a:rPr>
              <a:t>Da li biste mi mogli objasniti ovu lekciju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  <a:endParaRPr lang="sr-Latn-RS" sz="2400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endParaRPr lang="sr-Latn-RS" sz="2400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sr-Latn-RS" sz="2400" dirty="0" smtClean="0">
                <a:solidFill>
                  <a:srgbClr val="002060"/>
                </a:solidFill>
              </a:rPr>
              <a:t>Da li bi mi mogao pozajmiti tvoj auto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2" y="2636912"/>
            <a:ext cx="2156073" cy="216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6632"/>
            <a:ext cx="2664968" cy="27363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95536" y="332656"/>
            <a:ext cx="4104456" cy="1296144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6184" y="55541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</a:rPr>
              <a:t>Kada imamo izražavamo molbu,najčešće se koristi glagol </a:t>
            </a:r>
            <a:r>
              <a:rPr lang="sr-Latn-RS" i="1" u="sng" dirty="0" smtClean="0">
                <a:solidFill>
                  <a:srgbClr val="002060"/>
                </a:solidFill>
              </a:rPr>
              <a:t>pouvoir(moći</a:t>
            </a:r>
            <a:r>
              <a:rPr lang="sr-Latn-RS" i="1" u="sng" dirty="0" smtClean="0"/>
              <a:t>)</a:t>
            </a:r>
            <a:r>
              <a:rPr lang="en-US" i="1" u="sng" dirty="0" smtClean="0"/>
              <a:t>.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7694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379</TotalTime>
  <Words>656</Words>
  <Application>Microsoft Office PowerPoint</Application>
  <PresentationFormat>On-screen Show (4:3)</PresentationFormat>
  <Paragraphs>131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Slipstream</vt:lpstr>
      <vt:lpstr>Le conditionnel présent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 kondicionalu,osnova i za pravilne i za nepravilne glagole je ista kao u futuru!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passants,ZAZ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conditionnel</dc:title>
  <dc:creator>Anja</dc:creator>
  <cp:lastModifiedBy>Anja</cp:lastModifiedBy>
  <cp:revision>43</cp:revision>
  <dcterms:created xsi:type="dcterms:W3CDTF">2015-04-26T12:04:02Z</dcterms:created>
  <dcterms:modified xsi:type="dcterms:W3CDTF">2016-03-25T18:33:04Z</dcterms:modified>
</cp:coreProperties>
</file>